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7"/>
  </p:notesMasterIdLst>
  <p:sldIdLst>
    <p:sldId id="256" r:id="rId2"/>
    <p:sldId id="440" r:id="rId3"/>
    <p:sldId id="429" r:id="rId4"/>
    <p:sldId id="456" r:id="rId5"/>
    <p:sldId id="454" r:id="rId6"/>
    <p:sldId id="450" r:id="rId7"/>
    <p:sldId id="441" r:id="rId8"/>
    <p:sldId id="451" r:id="rId9"/>
    <p:sldId id="452" r:id="rId10"/>
    <p:sldId id="453" r:id="rId11"/>
    <p:sldId id="457" r:id="rId12"/>
    <p:sldId id="455" r:id="rId13"/>
    <p:sldId id="445" r:id="rId14"/>
    <p:sldId id="448" r:id="rId15"/>
    <p:sldId id="349"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Comic Sans MS" panose="030F0702030302020204" pitchFamily="66"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orient="horz" pos="531">
          <p15:clr>
            <a:srgbClr val="A4A3A4"/>
          </p15:clr>
        </p15:guide>
        <p15:guide id="3" pos="52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g36blUgQXDU7ple8mltpXpz/UUn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a Tariq" initials="ST" lastIdx="3" clrIdx="0">
    <p:extLst>
      <p:ext uri="{19B8F6BF-5375-455C-9EA6-DF929625EA0E}">
        <p15:presenceInfo xmlns:p15="http://schemas.microsoft.com/office/powerpoint/2012/main" userId="Samira Tariq"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A6A6A6"/>
    <a:srgbClr val="A00001"/>
    <a:srgbClr val="A40001"/>
    <a:srgbClr val="F88F01"/>
    <a:srgbClr val="92A000"/>
    <a:srgbClr val="A70001"/>
    <a:srgbClr val="212121"/>
    <a:srgbClr val="EB19C8"/>
    <a:srgbClr val="207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32AA2C-D27D-4419-AF1A-19E52163CEF9}">
  <a:tblStyle styleId="{7C32AA2C-D27D-4419-AF1A-19E52163CEF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5118" autoAdjust="0"/>
  </p:normalViewPr>
  <p:slideViewPr>
    <p:cSldViewPr snapToGrid="0">
      <p:cViewPr varScale="1">
        <p:scale>
          <a:sx n="118" d="100"/>
          <a:sy n="118" d="100"/>
        </p:scale>
        <p:origin x="374" y="67"/>
      </p:cViewPr>
      <p:guideLst>
        <p:guide orient="horz" pos="1008"/>
        <p:guide orient="horz" pos="531"/>
        <p:guide pos="52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76"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79"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77" Type="http://schemas.openxmlformats.org/officeDocument/2006/relationships/commentAuthors" Target="commentAuthors.xml"/><Relationship Id="rId8" Type="http://schemas.openxmlformats.org/officeDocument/2006/relationships/slide" Target="slides/slide7.xml"/><Relationship Id="rId80"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19684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404216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3264766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238129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b92b8bd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b92b8bd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937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55" name="Google Shape;55;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56" name="Google Shape;56;p1"/>
          <p:cNvPicPr preferRelativeResize="0"/>
          <p:nvPr/>
        </p:nvPicPr>
        <p:blipFill rotWithShape="1">
          <a:blip r:embed="rId3">
            <a:alphaModFix/>
          </a:blip>
          <a:srcRect/>
          <a:stretch/>
        </p:blipFill>
        <p:spPr>
          <a:xfrm>
            <a:off x="0" y="0"/>
            <a:ext cx="9197340" cy="5311140"/>
          </a:xfrm>
          <a:prstGeom prst="rect">
            <a:avLst/>
          </a:prstGeom>
          <a:noFill/>
          <a:ln>
            <a:noFill/>
          </a:ln>
        </p:spPr>
      </p:pic>
      <p:sp>
        <p:nvSpPr>
          <p:cNvPr id="57" name="Google Shape;57;p1"/>
          <p:cNvSpPr txBox="1"/>
          <p:nvPr/>
        </p:nvSpPr>
        <p:spPr>
          <a:xfrm>
            <a:off x="1011037" y="83572"/>
            <a:ext cx="6740611" cy="93868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600" dirty="0">
                <a:solidFill>
                  <a:srgbClr val="FFFFFF"/>
                </a:solidFill>
                <a:latin typeface="Times New Roman" panose="02020603050405020304" pitchFamily="18" charset="0"/>
                <a:ea typeface="Roboto" panose="02000000000000000000" pitchFamily="2" charset="0"/>
                <a:cs typeface="Times New Roman" panose="02020603050405020304" pitchFamily="18" charset="0"/>
              </a:rPr>
              <a:t>ADITYA CASE STUDY ASSESSMENT </a:t>
            </a:r>
            <a:r>
              <a:rPr lang="en-US" sz="1600" dirty="0">
                <a:solidFill>
                  <a:srgbClr val="FFFFFF"/>
                </a:solidFill>
                <a:latin typeface="Roboto" panose="02000000000000000000" pitchFamily="2" charset="0"/>
                <a:ea typeface="Roboto" panose="02000000000000000000" pitchFamily="2" charset="0"/>
              </a:rPr>
              <a:t> </a:t>
            </a:r>
          </a:p>
          <a:p>
            <a:pPr marL="0" marR="0" lvl="0" indent="0" algn="ctr" rtl="0">
              <a:lnSpc>
                <a:spcPct val="100000"/>
              </a:lnSpc>
              <a:spcBef>
                <a:spcPts val="0"/>
              </a:spcBef>
              <a:spcAft>
                <a:spcPts val="0"/>
              </a:spcAft>
              <a:buClr>
                <a:srgbClr val="000000"/>
              </a:buClr>
              <a:buSzPts val="1700"/>
              <a:buFont typeface="Arial"/>
              <a:buNone/>
            </a:pPr>
            <a:r>
              <a:rPr lang="en-US" sz="1600" dirty="0">
                <a:solidFill>
                  <a:srgbClr val="FFFFFF"/>
                </a:solidFill>
                <a:latin typeface="Times New Roman" panose="02020603050405020304" pitchFamily="18" charset="0"/>
                <a:ea typeface="Roboto" panose="02000000000000000000" pitchFamily="2" charset="0"/>
                <a:cs typeface="Times New Roman" panose="02020603050405020304" pitchFamily="18" charset="0"/>
              </a:rPr>
              <a:t>                                                                          (Group-2)</a:t>
            </a:r>
          </a:p>
          <a:p>
            <a:pPr marL="0" marR="0" lvl="0" indent="0" algn="ctr" rtl="0">
              <a:lnSpc>
                <a:spcPct val="100000"/>
              </a:lnSpc>
              <a:spcBef>
                <a:spcPts val="0"/>
              </a:spcBef>
              <a:spcAft>
                <a:spcPts val="0"/>
              </a:spcAft>
              <a:buClr>
                <a:srgbClr val="000000"/>
              </a:buClr>
              <a:buSzPts val="1700"/>
              <a:buFont typeface="Arial"/>
              <a:buNone/>
            </a:pPr>
            <a:endParaRPr sz="1700" b="1" i="0" u="none" strike="noStrike" cap="none" dirty="0">
              <a:solidFill>
                <a:srgbClr val="FFFFFF"/>
              </a:solidFill>
              <a:latin typeface="Roboto" panose="02000000000000000000" pitchFamily="2" charset="0"/>
              <a:ea typeface="Roboto" panose="02000000000000000000" pitchFamily="2" charset="0"/>
              <a:sym typeface="Arial"/>
            </a:endParaRPr>
          </a:p>
        </p:txBody>
      </p:sp>
      <p:sp>
        <p:nvSpPr>
          <p:cNvPr id="6" name="TextBox 5">
            <a:extLst>
              <a:ext uri="{FF2B5EF4-FFF2-40B4-BE49-F238E27FC236}">
                <a16:creationId xmlns:a16="http://schemas.microsoft.com/office/drawing/2014/main" id="{21F680EB-3135-4575-B703-A09198A1ECC5}"/>
              </a:ext>
            </a:extLst>
          </p:cNvPr>
          <p:cNvSpPr txBox="1"/>
          <p:nvPr/>
        </p:nvSpPr>
        <p:spPr>
          <a:xfrm>
            <a:off x="1739322" y="842197"/>
            <a:ext cx="6646594"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CASE STUDY ON SUPER MARKET ANALYSIS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FD32D7A-A2F8-40F2-8186-749FF2C505C2}"/>
              </a:ext>
            </a:extLst>
          </p:cNvPr>
          <p:cNvSpPr txBox="1"/>
          <p:nvPr/>
        </p:nvSpPr>
        <p:spPr>
          <a:xfrm>
            <a:off x="-415366" y="4085350"/>
            <a:ext cx="6177280" cy="830997"/>
          </a:xfrm>
          <a:prstGeom prst="rect">
            <a:avLst/>
          </a:prstGeom>
          <a:noFill/>
        </p:spPr>
        <p:txBody>
          <a:bodyPr wrap="square">
            <a:spAutoFit/>
          </a:bodyPr>
          <a:lstStyle/>
          <a:p>
            <a:pPr marL="0" indent="0">
              <a:buNone/>
            </a:pPr>
            <a:r>
              <a:rPr lang="en-GB" sz="20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r>
              <a:rPr lang="en-GB"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Under The Guidance  Of</a:t>
            </a:r>
          </a:p>
          <a:p>
            <a:pPr marL="0" indent="0">
              <a:buNone/>
            </a:pPr>
            <a:r>
              <a:rPr lang="en-GB"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GAURAV SINGH  </a:t>
            </a:r>
          </a:p>
          <a:p>
            <a:pPr marL="0" indent="0">
              <a:buNone/>
            </a:pPr>
            <a:r>
              <a:rPr lang="en-GB"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Senior Faculty Data Science</a:t>
            </a:r>
            <a:endParaRPr lang="en-IN"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9" name="TextBox 8">
            <a:extLst>
              <a:ext uri="{FF2B5EF4-FFF2-40B4-BE49-F238E27FC236}">
                <a16:creationId xmlns:a16="http://schemas.microsoft.com/office/drawing/2014/main" id="{2EBE8493-75D1-4AA3-9575-6110AF2FCE6F}"/>
              </a:ext>
            </a:extLst>
          </p:cNvPr>
          <p:cNvSpPr txBox="1"/>
          <p:nvPr/>
        </p:nvSpPr>
        <p:spPr>
          <a:xfrm>
            <a:off x="6555910" y="3100465"/>
            <a:ext cx="3660011" cy="1815882"/>
          </a:xfrm>
          <a:prstGeom prst="rect">
            <a:avLst/>
          </a:prstGeom>
          <a:noFill/>
        </p:spPr>
        <p:txBody>
          <a:bodyPr wrap="square" rtlCol="0">
            <a:spAutoFit/>
          </a:bodyPr>
          <a:lstStyle/>
          <a:p>
            <a:r>
              <a:rPr lang="en-GB" dirty="0">
                <a:solidFill>
                  <a:schemeClr val="bg1"/>
                </a:solidFill>
                <a:latin typeface="Trebuchet MS" panose="020B0603020202020204" pitchFamily="34" charset="0"/>
                <a:ea typeface="Roboto" panose="02000000000000000000" pitchFamily="2" charset="0"/>
              </a:rPr>
              <a:t>Presented By:</a:t>
            </a:r>
          </a:p>
          <a:p>
            <a:r>
              <a:rPr lang="en-US" dirty="0">
                <a:solidFill>
                  <a:schemeClr val="bg1"/>
                </a:solidFill>
                <a:latin typeface="Times New Roman" panose="02020603050405020304" pitchFamily="18" charset="0"/>
                <a:cs typeface="Times New Roman" panose="02020603050405020304" pitchFamily="18" charset="0"/>
              </a:rPr>
              <a:t>1.Patrayani  Srividya</a:t>
            </a:r>
            <a:endParaRPr lang="en-IN" dirty="0">
              <a:solidFill>
                <a:schemeClr val="bg1"/>
              </a:solidFill>
              <a:latin typeface="Times New Roman" panose="02020603050405020304" pitchFamily="18" charset="0"/>
              <a:cs typeface="Times New Roman" panose="02020603050405020304" pitchFamily="18" charset="0"/>
            </a:endParaRPr>
          </a:p>
          <a:p>
            <a:r>
              <a:rPr lang="en-GB" dirty="0">
                <a:solidFill>
                  <a:schemeClr val="bg1"/>
                </a:solidFill>
                <a:latin typeface="Times New Roman" panose="02020603050405020304" pitchFamily="18" charset="0"/>
                <a:cs typeface="Times New Roman" panose="02020603050405020304" pitchFamily="18" charset="0"/>
              </a:rPr>
              <a:t>2.Kaushik  </a:t>
            </a:r>
            <a:r>
              <a:rPr lang="en-GB" dirty="0" err="1">
                <a:solidFill>
                  <a:schemeClr val="bg1"/>
                </a:solidFill>
                <a:latin typeface="Times New Roman" panose="02020603050405020304" pitchFamily="18" charset="0"/>
                <a:cs typeface="Times New Roman" panose="02020603050405020304" pitchFamily="18" charset="0"/>
              </a:rPr>
              <a:t>Adiraju</a:t>
            </a:r>
            <a:endParaRPr lang="en-GB"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3.Niharika  </a:t>
            </a:r>
            <a:r>
              <a:rPr lang="en-US" dirty="0" err="1">
                <a:solidFill>
                  <a:schemeClr val="bg1"/>
                </a:solidFill>
                <a:latin typeface="Times New Roman" panose="02020603050405020304" pitchFamily="18" charset="0"/>
                <a:cs typeface="Times New Roman" panose="02020603050405020304" pitchFamily="18" charset="0"/>
              </a:rPr>
              <a:t>Ryali</a:t>
            </a:r>
            <a:endParaRPr lang="en-IN"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4.Nakka  Siva  </a:t>
            </a:r>
            <a:r>
              <a:rPr lang="en-US" dirty="0" err="1">
                <a:solidFill>
                  <a:schemeClr val="bg1"/>
                </a:solidFill>
                <a:latin typeface="Times New Roman" panose="02020603050405020304" pitchFamily="18" charset="0"/>
                <a:cs typeface="Times New Roman" panose="02020603050405020304" pitchFamily="18" charset="0"/>
              </a:rPr>
              <a:t>Manikanta</a:t>
            </a:r>
            <a:endParaRPr lang="en-IN"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5.Ramesh  </a:t>
            </a:r>
            <a:r>
              <a:rPr lang="en-US" dirty="0" err="1">
                <a:solidFill>
                  <a:schemeClr val="bg1"/>
                </a:solidFill>
                <a:latin typeface="Times New Roman" panose="02020603050405020304" pitchFamily="18" charset="0"/>
                <a:cs typeface="Times New Roman" panose="02020603050405020304" pitchFamily="18" charset="0"/>
              </a:rPr>
              <a:t>Thanari</a:t>
            </a:r>
            <a:endParaRPr lang="en-IN"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6.Sunkara Dorababu</a:t>
            </a:r>
            <a:endParaRPr lang="en-IN"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7.Tutta </a:t>
            </a:r>
            <a:r>
              <a:rPr lang="en-US" dirty="0" err="1">
                <a:solidFill>
                  <a:schemeClr val="bg1"/>
                </a:solidFill>
                <a:latin typeface="Times New Roman" panose="02020603050405020304" pitchFamily="18" charset="0"/>
                <a:cs typeface="Times New Roman" panose="02020603050405020304" pitchFamily="18" charset="0"/>
              </a:rPr>
              <a:t>subrahmanya</a:t>
            </a:r>
            <a:r>
              <a:rPr lang="en-US" dirty="0">
                <a:solidFill>
                  <a:schemeClr val="bg1"/>
                </a:solidFill>
                <a:latin typeface="Times New Roman" panose="02020603050405020304" pitchFamily="18" charset="0"/>
                <a:cs typeface="Times New Roman" panose="02020603050405020304" pitchFamily="18" charset="0"/>
              </a:rPr>
              <a:t> swami</a:t>
            </a:r>
            <a:endParaRPr lang="en-IN" sz="4000" b="1" dirty="0">
              <a:solidFill>
                <a:schemeClr val="bg1"/>
              </a:solidFill>
              <a:latin typeface="Comic Sans MS" panose="030F0702030302020204"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07187616-6C93-4B03-A779-213D63FE1892}"/>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pic>
        <p:nvPicPr>
          <p:cNvPr id="2050" name="Picture 2">
            <a:extLst>
              <a:ext uri="{FF2B5EF4-FFF2-40B4-BE49-F238E27FC236}">
                <a16:creationId xmlns:a16="http://schemas.microsoft.com/office/drawing/2014/main" id="{63131A1F-8EDD-49B9-8576-E527D2BD6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16" y="670323"/>
            <a:ext cx="3648075" cy="2390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B9B5EC-EFB6-4D08-B6D3-5A6F045FF3D7}"/>
              </a:ext>
            </a:extLst>
          </p:cNvPr>
          <p:cNvSpPr txBox="1"/>
          <p:nvPr/>
        </p:nvSpPr>
        <p:spPr>
          <a:xfrm>
            <a:off x="277473" y="164039"/>
            <a:ext cx="5727087" cy="338554"/>
          </a:xfrm>
          <a:prstGeom prst="rect">
            <a:avLst/>
          </a:prstGeom>
          <a:noFill/>
        </p:spPr>
        <p:txBody>
          <a:bodyPr wrap="square" rtlCol="0">
            <a:spAutoFit/>
          </a:bodyPr>
          <a:lstStyle/>
          <a:p>
            <a:r>
              <a:rPr lang="en-GB" sz="1600" dirty="0">
                <a:solidFill>
                  <a:schemeClr val="bg1"/>
                </a:solidFill>
                <a:latin typeface="Times New Roman" panose="02020603050405020304" pitchFamily="18" charset="0"/>
                <a:cs typeface="Times New Roman" panose="02020603050405020304" pitchFamily="18" charset="0"/>
              </a:rPr>
              <a:t>Key take aways from particular value analysis :  </a:t>
            </a:r>
            <a:endParaRPr lang="en-IN" sz="1600" dirty="0">
              <a:latin typeface="Times New Roman" panose="02020603050405020304" pitchFamily="18" charset="0"/>
              <a:cs typeface="Times New Roman" panose="02020603050405020304" pitchFamily="18" charset="0"/>
            </a:endParaRPr>
          </a:p>
        </p:txBody>
      </p:sp>
      <p:pic>
        <p:nvPicPr>
          <p:cNvPr id="2054" name="Picture 6">
            <a:extLst>
              <a:ext uri="{FF2B5EF4-FFF2-40B4-BE49-F238E27FC236}">
                <a16:creationId xmlns:a16="http://schemas.microsoft.com/office/drawing/2014/main" id="{A7246A45-9F6A-483A-82C9-B89BCD3F2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509" y="670322"/>
            <a:ext cx="3648075" cy="23907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FD898C-43A1-45A1-ACA2-194D45DB0A74}"/>
              </a:ext>
            </a:extLst>
          </p:cNvPr>
          <p:cNvSpPr txBox="1"/>
          <p:nvPr/>
        </p:nvSpPr>
        <p:spPr>
          <a:xfrm>
            <a:off x="149790" y="3180515"/>
            <a:ext cx="7993402" cy="1292662"/>
          </a:xfrm>
          <a:prstGeom prst="rect">
            <a:avLst/>
          </a:prstGeom>
          <a:noFill/>
        </p:spPr>
        <p:txBody>
          <a:bodyPr wrap="square" rtlCol="0">
            <a:spAutoFit/>
          </a:bodyPr>
          <a:lstStyle/>
          <a:p>
            <a:r>
              <a:rPr lang="en-GB" sz="1600" dirty="0">
                <a:solidFill>
                  <a:schemeClr val="bg1"/>
                </a:solidFill>
                <a:latin typeface="Times New Roman" panose="02020603050405020304" pitchFamily="18" charset="0"/>
                <a:cs typeface="Times New Roman" panose="02020603050405020304" pitchFamily="18" charset="0"/>
              </a:rPr>
              <a:t>Customers who spent more on different products types are:</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Education - Graduation .</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Marital Status – Married.</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Income Range - 60,000 to 80,000.</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Campaign - Campaign4 accepted people.</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Country – Spain</a:t>
            </a:r>
            <a:r>
              <a:rPr lang="en-GB" dirty="0">
                <a:solidFill>
                  <a:schemeClr val="bg1"/>
                </a:solidFill>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6703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756A4CD1-4325-41F7-918F-8FC677F18B73}"/>
              </a:ext>
            </a:extLst>
          </p:cNvPr>
          <p:cNvPicPr preferRelativeResize="0"/>
          <p:nvPr/>
        </p:nvPicPr>
        <p:blipFill rotWithShape="1">
          <a:blip r:embed="rId2">
            <a:alphaModFix/>
          </a:blip>
          <a:srcRect/>
          <a:stretch/>
        </p:blipFill>
        <p:spPr>
          <a:xfrm>
            <a:off x="0" y="-9495"/>
            <a:ext cx="9143998" cy="5143499"/>
          </a:xfrm>
          <a:prstGeom prst="rect">
            <a:avLst/>
          </a:prstGeom>
          <a:noFill/>
          <a:ln>
            <a:noFill/>
          </a:ln>
        </p:spPr>
      </p:pic>
      <p:graphicFrame>
        <p:nvGraphicFramePr>
          <p:cNvPr id="7" name="Table 7">
            <a:extLst>
              <a:ext uri="{FF2B5EF4-FFF2-40B4-BE49-F238E27FC236}">
                <a16:creationId xmlns:a16="http://schemas.microsoft.com/office/drawing/2014/main" id="{6EA2447C-1EC6-43FC-A711-C8F7971854E1}"/>
              </a:ext>
            </a:extLst>
          </p:cNvPr>
          <p:cNvGraphicFramePr>
            <a:graphicFrameLocks noGrp="1"/>
          </p:cNvGraphicFramePr>
          <p:nvPr>
            <p:extLst>
              <p:ext uri="{D42A27DB-BD31-4B8C-83A1-F6EECF244321}">
                <p14:modId xmlns:p14="http://schemas.microsoft.com/office/powerpoint/2010/main" val="122494741"/>
              </p:ext>
            </p:extLst>
          </p:nvPr>
        </p:nvGraphicFramePr>
        <p:xfrm>
          <a:off x="219635" y="409604"/>
          <a:ext cx="8704730" cy="4515488"/>
        </p:xfrm>
        <a:graphic>
          <a:graphicData uri="http://schemas.openxmlformats.org/drawingml/2006/table">
            <a:tbl>
              <a:tblPr firstRow="1" bandRow="1">
                <a:tableStyleId>{7C32AA2C-D27D-4419-AF1A-19E52163CEF9}</a:tableStyleId>
              </a:tblPr>
              <a:tblGrid>
                <a:gridCol w="4352365">
                  <a:extLst>
                    <a:ext uri="{9D8B030D-6E8A-4147-A177-3AD203B41FA5}">
                      <a16:colId xmlns:a16="http://schemas.microsoft.com/office/drawing/2014/main" val="631363796"/>
                    </a:ext>
                  </a:extLst>
                </a:gridCol>
                <a:gridCol w="4352365">
                  <a:extLst>
                    <a:ext uri="{9D8B030D-6E8A-4147-A177-3AD203B41FA5}">
                      <a16:colId xmlns:a16="http://schemas.microsoft.com/office/drawing/2014/main" val="1526584328"/>
                    </a:ext>
                  </a:extLst>
                </a:gridCol>
              </a:tblGrid>
              <a:tr h="549934">
                <a:tc>
                  <a:txBody>
                    <a:bodyPr/>
                    <a:lstStyle/>
                    <a:p>
                      <a:pPr algn="ctr"/>
                      <a:endParaRPr lang="en-GB" sz="1600" dirty="0">
                        <a:solidFill>
                          <a:schemeClr val="bg1"/>
                        </a:solidFill>
                        <a:latin typeface="Times New Roman" panose="02020603050405020304" pitchFamily="18" charset="0"/>
                        <a:cs typeface="Times New Roman" panose="02020603050405020304" pitchFamily="18" charset="0"/>
                      </a:endParaRPr>
                    </a:p>
                    <a:p>
                      <a:pPr algn="ctr"/>
                      <a:r>
                        <a:rPr lang="en-IN" sz="1600" dirty="0">
                          <a:solidFill>
                            <a:schemeClr val="bg1"/>
                          </a:solidFill>
                          <a:latin typeface="Times New Roman" panose="02020603050405020304" pitchFamily="18" charset="0"/>
                          <a:cs typeface="Times New Roman" panose="02020603050405020304" pitchFamily="18" charset="0"/>
                        </a:rPr>
                        <a:t>Variable</a:t>
                      </a:r>
                    </a:p>
                  </a:txBody>
                  <a:tcPr/>
                </a:tc>
                <a:tc>
                  <a:txBody>
                    <a:bodyPr/>
                    <a:lstStyle/>
                    <a:p>
                      <a:pPr algn="ctr"/>
                      <a:endParaRPr lang="en-GB" sz="1600" dirty="0">
                        <a:solidFill>
                          <a:schemeClr val="bg1"/>
                        </a:solidFill>
                        <a:latin typeface="Times New Roman" panose="02020603050405020304" pitchFamily="18" charset="0"/>
                        <a:cs typeface="Times New Roman" panose="02020603050405020304" pitchFamily="18" charset="0"/>
                      </a:endParaRPr>
                    </a:p>
                    <a:p>
                      <a:pPr algn="ctr"/>
                      <a:r>
                        <a:rPr lang="en-IN" sz="1600" dirty="0">
                          <a:solidFill>
                            <a:schemeClr val="bg1"/>
                          </a:solidFill>
                          <a:latin typeface="Times New Roman" panose="02020603050405020304" pitchFamily="18" charset="0"/>
                          <a:cs typeface="Times New Roman" panose="02020603050405020304" pitchFamily="18" charset="0"/>
                        </a:rPr>
                        <a:t>Web Visits</a:t>
                      </a:r>
                    </a:p>
                  </a:txBody>
                  <a:tcPr/>
                </a:tc>
                <a:extLst>
                  <a:ext uri="{0D108BD9-81ED-4DB2-BD59-A6C34878D82A}">
                    <a16:rowId xmlns:a16="http://schemas.microsoft.com/office/drawing/2014/main" val="187301709"/>
                  </a:ext>
                </a:extLst>
              </a:tr>
              <a:tr h="492046">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Total </a:t>
                      </a:r>
                      <a:endParaRPr lang="en-IN" sz="1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11909</a:t>
                      </a:r>
                    </a:p>
                  </a:txBody>
                  <a:tcPr/>
                </a:tc>
                <a:extLst>
                  <a:ext uri="{0D108BD9-81ED-4DB2-BD59-A6C34878D82A}">
                    <a16:rowId xmlns:a16="http://schemas.microsoft.com/office/drawing/2014/main" val="3459028451"/>
                  </a:ext>
                </a:extLst>
              </a:tr>
              <a:tr h="492046">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Marital</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Married</a:t>
                      </a:r>
                    </a:p>
                  </a:txBody>
                  <a:tcPr/>
                </a:tc>
                <a:extLst>
                  <a:ext uri="{0D108BD9-81ED-4DB2-BD59-A6C34878D82A}">
                    <a16:rowId xmlns:a16="http://schemas.microsoft.com/office/drawing/2014/main" val="2503928576"/>
                  </a:ext>
                </a:extLst>
              </a:tr>
              <a:tr h="492046">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Education</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Graduation</a:t>
                      </a:r>
                    </a:p>
                  </a:txBody>
                  <a:tcPr/>
                </a:tc>
                <a:extLst>
                  <a:ext uri="{0D108BD9-81ED-4DB2-BD59-A6C34878D82A}">
                    <a16:rowId xmlns:a16="http://schemas.microsoft.com/office/drawing/2014/main" val="3185967017"/>
                  </a:ext>
                </a:extLst>
              </a:tr>
              <a:tr h="492046">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Kid home</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1676391866"/>
                  </a:ext>
                </a:extLst>
              </a:tr>
              <a:tr h="492046">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Teen home</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2924436702"/>
                  </a:ext>
                </a:extLst>
              </a:tr>
              <a:tr h="492046">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Previous Response</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Maximum ‘No’</a:t>
                      </a:r>
                    </a:p>
                  </a:txBody>
                  <a:tcPr/>
                </a:tc>
                <a:extLst>
                  <a:ext uri="{0D108BD9-81ED-4DB2-BD59-A6C34878D82A}">
                    <a16:rowId xmlns:a16="http://schemas.microsoft.com/office/drawing/2014/main" val="1643997789"/>
                  </a:ext>
                </a:extLst>
              </a:tr>
              <a:tr h="492046">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Campaigns</a:t>
                      </a:r>
                      <a:endParaRPr lang="en-IN" sz="1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Mostly ‘No’</a:t>
                      </a:r>
                    </a:p>
                  </a:txBody>
                  <a:tcPr/>
                </a:tc>
                <a:extLst>
                  <a:ext uri="{0D108BD9-81ED-4DB2-BD59-A6C34878D82A}">
                    <a16:rowId xmlns:a16="http://schemas.microsoft.com/office/drawing/2014/main" val="2603987023"/>
                  </a:ext>
                </a:extLst>
              </a:tr>
              <a:tr h="492046">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Country</a:t>
                      </a:r>
                      <a:endParaRPr lang="en-IN" sz="1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Spain</a:t>
                      </a:r>
                      <a:endParaRPr lang="en-IN" sz="1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7592909"/>
                  </a:ext>
                </a:extLst>
              </a:tr>
            </a:tbl>
          </a:graphicData>
        </a:graphic>
      </p:graphicFrame>
      <p:sp>
        <p:nvSpPr>
          <p:cNvPr id="8" name="TextBox 7">
            <a:extLst>
              <a:ext uri="{FF2B5EF4-FFF2-40B4-BE49-F238E27FC236}">
                <a16:creationId xmlns:a16="http://schemas.microsoft.com/office/drawing/2014/main" id="{B839A0A1-50C7-4014-9073-DD38147CD2AF}"/>
              </a:ext>
            </a:extLst>
          </p:cNvPr>
          <p:cNvSpPr txBox="1"/>
          <p:nvPr/>
        </p:nvSpPr>
        <p:spPr>
          <a:xfrm>
            <a:off x="2748192" y="24543"/>
            <a:ext cx="4244340" cy="369332"/>
          </a:xfrm>
          <a:prstGeom prst="rect">
            <a:avLst/>
          </a:prstGeom>
          <a:noFill/>
        </p:spPr>
        <p:txBody>
          <a:bodyPr wrap="square" rtlCol="0">
            <a:spAutoFit/>
          </a:bodyPr>
          <a:lstStyle/>
          <a:p>
            <a:pPr algn="ctr"/>
            <a:r>
              <a:rPr lang="en-IN" sz="1800" dirty="0">
                <a:solidFill>
                  <a:schemeClr val="bg1"/>
                </a:solidFill>
                <a:latin typeface="Times New Roman" panose="02020603050405020304" pitchFamily="18" charset="0"/>
                <a:cs typeface="Times New Roman" panose="02020603050405020304" pitchFamily="18" charset="0"/>
              </a:rPr>
              <a:t>Particular Observations for Web Visits</a:t>
            </a:r>
          </a:p>
        </p:txBody>
      </p:sp>
    </p:spTree>
    <p:extLst>
      <p:ext uri="{BB962C8B-B14F-4D97-AF65-F5344CB8AC3E}">
        <p14:creationId xmlns:p14="http://schemas.microsoft.com/office/powerpoint/2010/main" val="175800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CD09B495-A2BC-4FF9-A023-0B31666CC42C}"/>
              </a:ext>
            </a:extLst>
          </p:cNvPr>
          <p:cNvPicPr preferRelativeResize="0"/>
          <p:nvPr/>
        </p:nvPicPr>
        <p:blipFill rotWithShape="1">
          <a:blip r:embed="rId2">
            <a:alphaModFix/>
          </a:blip>
          <a:srcRect/>
          <a:stretch/>
        </p:blipFill>
        <p:spPr>
          <a:xfrm>
            <a:off x="2" y="1"/>
            <a:ext cx="9143998" cy="5143499"/>
          </a:xfrm>
          <a:prstGeom prst="rect">
            <a:avLst/>
          </a:prstGeom>
          <a:noFill/>
          <a:ln>
            <a:noFill/>
          </a:ln>
        </p:spPr>
      </p:pic>
      <p:graphicFrame>
        <p:nvGraphicFramePr>
          <p:cNvPr id="7" name="Table 7">
            <a:extLst>
              <a:ext uri="{FF2B5EF4-FFF2-40B4-BE49-F238E27FC236}">
                <a16:creationId xmlns:a16="http://schemas.microsoft.com/office/drawing/2014/main" id="{EB95E619-D7EC-4063-90ED-B599B456C51A}"/>
              </a:ext>
            </a:extLst>
          </p:cNvPr>
          <p:cNvGraphicFramePr>
            <a:graphicFrameLocks noGrp="1"/>
          </p:cNvGraphicFramePr>
          <p:nvPr>
            <p:extLst>
              <p:ext uri="{D42A27DB-BD31-4B8C-83A1-F6EECF244321}">
                <p14:modId xmlns:p14="http://schemas.microsoft.com/office/powerpoint/2010/main" val="2817446300"/>
              </p:ext>
            </p:extLst>
          </p:nvPr>
        </p:nvGraphicFramePr>
        <p:xfrm>
          <a:off x="125506" y="539749"/>
          <a:ext cx="8794377" cy="4499547"/>
        </p:xfrm>
        <a:graphic>
          <a:graphicData uri="http://schemas.openxmlformats.org/drawingml/2006/table">
            <a:tbl>
              <a:tblPr firstRow="1" bandRow="1">
                <a:tableStyleId>{7C32AA2C-D27D-4419-AF1A-19E52163CEF9}</a:tableStyleId>
              </a:tblPr>
              <a:tblGrid>
                <a:gridCol w="2931459">
                  <a:extLst>
                    <a:ext uri="{9D8B030D-6E8A-4147-A177-3AD203B41FA5}">
                      <a16:colId xmlns:a16="http://schemas.microsoft.com/office/drawing/2014/main" val="896762461"/>
                    </a:ext>
                  </a:extLst>
                </a:gridCol>
                <a:gridCol w="2931459">
                  <a:extLst>
                    <a:ext uri="{9D8B030D-6E8A-4147-A177-3AD203B41FA5}">
                      <a16:colId xmlns:a16="http://schemas.microsoft.com/office/drawing/2014/main" val="3350855050"/>
                    </a:ext>
                  </a:extLst>
                </a:gridCol>
                <a:gridCol w="2931459">
                  <a:extLst>
                    <a:ext uri="{9D8B030D-6E8A-4147-A177-3AD203B41FA5}">
                      <a16:colId xmlns:a16="http://schemas.microsoft.com/office/drawing/2014/main" val="2758501618"/>
                    </a:ext>
                  </a:extLst>
                </a:gridCol>
              </a:tblGrid>
              <a:tr h="560061">
                <a:tc>
                  <a:txBody>
                    <a:bodyPr/>
                    <a:lstStyle/>
                    <a:p>
                      <a:pPr algn="ctr"/>
                      <a:endParaRPr lang="en-GB" sz="1600" dirty="0">
                        <a:solidFill>
                          <a:schemeClr val="bg1"/>
                        </a:solidFill>
                        <a:latin typeface="Times New Roman" panose="02020603050405020304" pitchFamily="18" charset="0"/>
                        <a:cs typeface="Times New Roman" panose="02020603050405020304" pitchFamily="18" charset="0"/>
                      </a:endParaRPr>
                    </a:p>
                    <a:p>
                      <a:pPr algn="ctr"/>
                      <a:r>
                        <a:rPr lang="en-GB" sz="1600" dirty="0">
                          <a:solidFill>
                            <a:schemeClr val="bg1"/>
                          </a:solidFill>
                          <a:latin typeface="Times New Roman" panose="02020603050405020304" pitchFamily="18" charset="0"/>
                          <a:cs typeface="Times New Roman" panose="02020603050405020304" pitchFamily="18" charset="0"/>
                        </a:rPr>
                        <a:t>Variable</a:t>
                      </a:r>
                    </a:p>
                  </a:txBody>
                  <a:tcPr/>
                </a:tc>
                <a:tc>
                  <a:txBody>
                    <a:bodyPr/>
                    <a:lstStyle/>
                    <a:p>
                      <a:endParaRPr lang="en-GB" sz="1600" dirty="0">
                        <a:solidFill>
                          <a:schemeClr val="bg1"/>
                        </a:solidFill>
                        <a:latin typeface="Times New Roman" panose="02020603050405020304" pitchFamily="18" charset="0"/>
                        <a:cs typeface="Times New Roman" panose="02020603050405020304" pitchFamily="18" charset="0"/>
                      </a:endParaRPr>
                    </a:p>
                    <a:p>
                      <a:pPr algn="ctr"/>
                      <a:r>
                        <a:rPr lang="en-IN" sz="1600" dirty="0">
                          <a:solidFill>
                            <a:schemeClr val="bg1"/>
                          </a:solidFill>
                          <a:latin typeface="Times New Roman" panose="02020603050405020304" pitchFamily="18" charset="0"/>
                          <a:cs typeface="Times New Roman" panose="02020603050405020304" pitchFamily="18" charset="0"/>
                        </a:rPr>
                        <a:t>Wines</a:t>
                      </a:r>
                    </a:p>
                  </a:txBody>
                  <a:tcPr/>
                </a:tc>
                <a:tc>
                  <a:txBody>
                    <a:bodyPr/>
                    <a:lstStyle/>
                    <a:p>
                      <a:endParaRPr lang="en-GB" sz="1600" dirty="0">
                        <a:solidFill>
                          <a:schemeClr val="bg1"/>
                        </a:solidFill>
                        <a:latin typeface="Times New Roman" panose="02020603050405020304" pitchFamily="18" charset="0"/>
                        <a:cs typeface="Times New Roman" panose="02020603050405020304" pitchFamily="18" charset="0"/>
                      </a:endParaRPr>
                    </a:p>
                    <a:p>
                      <a:pPr algn="ctr"/>
                      <a:r>
                        <a:rPr lang="en-IN" sz="1600" dirty="0">
                          <a:solidFill>
                            <a:schemeClr val="bg1"/>
                          </a:solidFill>
                          <a:latin typeface="Times New Roman" panose="02020603050405020304" pitchFamily="18" charset="0"/>
                          <a:cs typeface="Times New Roman" panose="02020603050405020304" pitchFamily="18" charset="0"/>
                        </a:rPr>
                        <a:t>Meat</a:t>
                      </a:r>
                    </a:p>
                  </a:txBody>
                  <a:tcPr/>
                </a:tc>
                <a:extLst>
                  <a:ext uri="{0D108BD9-81ED-4DB2-BD59-A6C34878D82A}">
                    <a16:rowId xmlns:a16="http://schemas.microsoft.com/office/drawing/2014/main" val="906734324"/>
                  </a:ext>
                </a:extLst>
              </a:tr>
              <a:tr h="560061">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Income </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60,000 – 80,000</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60,000 – 80,000</a:t>
                      </a:r>
                    </a:p>
                  </a:txBody>
                  <a:tcPr/>
                </a:tc>
                <a:extLst>
                  <a:ext uri="{0D108BD9-81ED-4DB2-BD59-A6C34878D82A}">
                    <a16:rowId xmlns:a16="http://schemas.microsoft.com/office/drawing/2014/main" val="3053006401"/>
                  </a:ext>
                </a:extLst>
              </a:tr>
              <a:tr h="560061">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Marital</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Absurd</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Absurd</a:t>
                      </a:r>
                    </a:p>
                  </a:txBody>
                  <a:tcPr/>
                </a:tc>
                <a:extLst>
                  <a:ext uri="{0D108BD9-81ED-4DB2-BD59-A6C34878D82A}">
                    <a16:rowId xmlns:a16="http://schemas.microsoft.com/office/drawing/2014/main" val="3791179375"/>
                  </a:ext>
                </a:extLst>
              </a:tr>
              <a:tr h="560061">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Web Purchases </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High </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Medium</a:t>
                      </a:r>
                    </a:p>
                  </a:txBody>
                  <a:tcPr/>
                </a:tc>
                <a:extLst>
                  <a:ext uri="{0D108BD9-81ED-4DB2-BD59-A6C34878D82A}">
                    <a16:rowId xmlns:a16="http://schemas.microsoft.com/office/drawing/2014/main" val="2044065806"/>
                  </a:ext>
                </a:extLst>
              </a:tr>
              <a:tr h="560061">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Store Purchases</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High</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High</a:t>
                      </a:r>
                    </a:p>
                  </a:txBody>
                  <a:tcPr/>
                </a:tc>
                <a:extLst>
                  <a:ext uri="{0D108BD9-81ED-4DB2-BD59-A6C34878D82A}">
                    <a16:rowId xmlns:a16="http://schemas.microsoft.com/office/drawing/2014/main" val="4212043678"/>
                  </a:ext>
                </a:extLst>
              </a:tr>
              <a:tr h="560061">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Deal Purchases</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High</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Low</a:t>
                      </a:r>
                    </a:p>
                  </a:txBody>
                  <a:tcPr/>
                </a:tc>
                <a:extLst>
                  <a:ext uri="{0D108BD9-81ED-4DB2-BD59-A6C34878D82A}">
                    <a16:rowId xmlns:a16="http://schemas.microsoft.com/office/drawing/2014/main" val="3188554559"/>
                  </a:ext>
                </a:extLst>
              </a:tr>
              <a:tr h="560061">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Previous Campaign</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Yes</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Yes</a:t>
                      </a:r>
                    </a:p>
                  </a:txBody>
                  <a:tcPr/>
                </a:tc>
                <a:extLst>
                  <a:ext uri="{0D108BD9-81ED-4DB2-BD59-A6C34878D82A}">
                    <a16:rowId xmlns:a16="http://schemas.microsoft.com/office/drawing/2014/main" val="2457622763"/>
                  </a:ext>
                </a:extLst>
              </a:tr>
              <a:tr h="560061">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Campaigns</a:t>
                      </a:r>
                      <a:endParaRPr lang="en-IN" sz="1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Campaign  2</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Campaign 5</a:t>
                      </a:r>
                    </a:p>
                  </a:txBody>
                  <a:tcPr/>
                </a:tc>
                <a:extLst>
                  <a:ext uri="{0D108BD9-81ED-4DB2-BD59-A6C34878D82A}">
                    <a16:rowId xmlns:a16="http://schemas.microsoft.com/office/drawing/2014/main" val="2950849173"/>
                  </a:ext>
                </a:extLst>
              </a:tr>
            </a:tbl>
          </a:graphicData>
        </a:graphic>
      </p:graphicFrame>
      <p:sp>
        <p:nvSpPr>
          <p:cNvPr id="11" name="TextBox 10">
            <a:extLst>
              <a:ext uri="{FF2B5EF4-FFF2-40B4-BE49-F238E27FC236}">
                <a16:creationId xmlns:a16="http://schemas.microsoft.com/office/drawing/2014/main" id="{7BC9A449-2187-48EB-A888-3ABA07C0B31A}"/>
              </a:ext>
            </a:extLst>
          </p:cNvPr>
          <p:cNvSpPr txBox="1"/>
          <p:nvPr/>
        </p:nvSpPr>
        <p:spPr>
          <a:xfrm>
            <a:off x="2019300" y="104204"/>
            <a:ext cx="5715000" cy="369332"/>
          </a:xfrm>
          <a:prstGeom prst="rect">
            <a:avLst/>
          </a:prstGeom>
          <a:noFill/>
        </p:spPr>
        <p:txBody>
          <a:bodyPr wrap="square" rtlCol="0">
            <a:spAutoFit/>
          </a:bodyPr>
          <a:lstStyle/>
          <a:p>
            <a:pPr algn="ctr"/>
            <a:r>
              <a:rPr lang="en-IN" sz="1800" dirty="0">
                <a:solidFill>
                  <a:schemeClr val="bg1"/>
                </a:solidFill>
                <a:latin typeface="Times New Roman" panose="02020603050405020304" pitchFamily="18" charset="0"/>
                <a:cs typeface="Times New Roman" panose="02020603050405020304" pitchFamily="18" charset="0"/>
              </a:rPr>
              <a:t>Particular Observations for Wine and  Meat products</a:t>
            </a:r>
          </a:p>
        </p:txBody>
      </p:sp>
    </p:spTree>
    <p:extLst>
      <p:ext uri="{BB962C8B-B14F-4D97-AF65-F5344CB8AC3E}">
        <p14:creationId xmlns:p14="http://schemas.microsoft.com/office/powerpoint/2010/main" val="941600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41"/>
          <p:cNvSpPr txBox="1"/>
          <p:nvPr/>
        </p:nvSpPr>
        <p:spPr>
          <a:xfrm>
            <a:off x="716400" y="417087"/>
            <a:ext cx="8187600" cy="615523"/>
          </a:xfrm>
          <a:prstGeom prst="rect">
            <a:avLst/>
          </a:prstGeom>
          <a:noFill/>
          <a:ln>
            <a:noFill/>
          </a:ln>
        </p:spPr>
        <p:txBody>
          <a:bodyPr spcFirstLastPara="1" wrap="square" lIns="91425" tIns="91425" rIns="91425" bIns="91425" anchor="t" anchorCtr="0">
            <a:spAutoFit/>
          </a:bodyPr>
          <a:lstStyle/>
          <a:p>
            <a:pPr lvl="0">
              <a:buSzPts val="2800"/>
            </a:pPr>
            <a:r>
              <a:rPr lang="en-US" sz="2800" b="1" dirty="0">
                <a:solidFill>
                  <a:srgbClr val="FFFFFF"/>
                </a:solidFill>
                <a:latin typeface="Roboto"/>
                <a:ea typeface="Roboto"/>
                <a:cs typeface="Roboto"/>
                <a:sym typeface="Roboto"/>
              </a:rPr>
              <a:t>Analysis/ Modeling Methodology</a:t>
            </a:r>
          </a:p>
        </p:txBody>
      </p:sp>
      <p:sp>
        <p:nvSpPr>
          <p:cNvPr id="2" name="Arrow: Chevron 1">
            <a:extLst>
              <a:ext uri="{FF2B5EF4-FFF2-40B4-BE49-F238E27FC236}">
                <a16:creationId xmlns:a16="http://schemas.microsoft.com/office/drawing/2014/main" id="{03C51963-959E-4499-998F-D04EB3CBACAA}"/>
              </a:ext>
            </a:extLst>
          </p:cNvPr>
          <p:cNvSpPr/>
          <p:nvPr/>
        </p:nvSpPr>
        <p:spPr>
          <a:xfrm>
            <a:off x="504372" y="1038523"/>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Data Preparation &amp; EDA</a:t>
            </a:r>
            <a:endParaRPr lang="en-IN" b="1" dirty="0">
              <a:solidFill>
                <a:schemeClr val="bg1"/>
              </a:solidFill>
              <a:latin typeface="Calibri" panose="020F0502020204030204" pitchFamily="34" charset="0"/>
              <a:cs typeface="Calibri" panose="020F0502020204030204" pitchFamily="34" charset="0"/>
            </a:endParaRPr>
          </a:p>
        </p:txBody>
      </p:sp>
      <p:sp>
        <p:nvSpPr>
          <p:cNvPr id="5" name="Arrow: Chevron 4">
            <a:extLst>
              <a:ext uri="{FF2B5EF4-FFF2-40B4-BE49-F238E27FC236}">
                <a16:creationId xmlns:a16="http://schemas.microsoft.com/office/drawing/2014/main" id="{EFF9AD0A-A090-4337-B50E-A1E052A3FE46}"/>
              </a:ext>
            </a:extLst>
          </p:cNvPr>
          <p:cNvSpPr/>
          <p:nvPr/>
        </p:nvSpPr>
        <p:spPr>
          <a:xfrm>
            <a:off x="2588448" y="1038523"/>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Variable Creation and  Selection</a:t>
            </a:r>
            <a:endParaRPr lang="en-IN" b="1" dirty="0">
              <a:solidFill>
                <a:schemeClr val="bg1"/>
              </a:solidFill>
              <a:latin typeface="Calibri" panose="020F0502020204030204" pitchFamily="34" charset="0"/>
              <a:cs typeface="Calibri" panose="020F0502020204030204" pitchFamily="34" charset="0"/>
            </a:endParaRPr>
          </a:p>
        </p:txBody>
      </p:sp>
      <p:sp>
        <p:nvSpPr>
          <p:cNvPr id="6" name="Arrow: Chevron 5">
            <a:extLst>
              <a:ext uri="{FF2B5EF4-FFF2-40B4-BE49-F238E27FC236}">
                <a16:creationId xmlns:a16="http://schemas.microsoft.com/office/drawing/2014/main" id="{E339D4A6-2782-4508-A2E7-50EC229900DB}"/>
              </a:ext>
            </a:extLst>
          </p:cNvPr>
          <p:cNvSpPr/>
          <p:nvPr/>
        </p:nvSpPr>
        <p:spPr>
          <a:xfrm>
            <a:off x="4672524" y="1038522"/>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Model Development</a:t>
            </a:r>
            <a:endParaRPr lang="en-IN" b="1" dirty="0">
              <a:solidFill>
                <a:schemeClr val="bg1"/>
              </a:solidFill>
              <a:latin typeface="Calibri" panose="020F0502020204030204" pitchFamily="34" charset="0"/>
              <a:cs typeface="Calibri" panose="020F0502020204030204" pitchFamily="34" charset="0"/>
            </a:endParaRPr>
          </a:p>
        </p:txBody>
      </p:sp>
      <p:sp>
        <p:nvSpPr>
          <p:cNvPr id="7" name="Arrow: Chevron 6">
            <a:extLst>
              <a:ext uri="{FF2B5EF4-FFF2-40B4-BE49-F238E27FC236}">
                <a16:creationId xmlns:a16="http://schemas.microsoft.com/office/drawing/2014/main" id="{B7CD124B-3EC6-4FFA-801B-162BD2B02519}"/>
              </a:ext>
            </a:extLst>
          </p:cNvPr>
          <p:cNvSpPr/>
          <p:nvPr/>
        </p:nvSpPr>
        <p:spPr>
          <a:xfrm>
            <a:off x="6756599" y="1038522"/>
            <a:ext cx="1983552" cy="717417"/>
          </a:xfrm>
          <a:prstGeom prst="chevron">
            <a:avLst/>
          </a:prstGeom>
          <a:solidFill>
            <a:schemeClr val="bg1">
              <a:lumMod val="95000"/>
              <a:alpha val="30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panose="020F0502020204030204" pitchFamily="34" charset="0"/>
                <a:cs typeface="Calibri" panose="020F0502020204030204" pitchFamily="34" charset="0"/>
              </a:rPr>
              <a:t>Model Performance Testing</a:t>
            </a:r>
            <a:endParaRPr lang="en-IN" b="1" dirty="0">
              <a:solidFill>
                <a:schemeClr val="bg1"/>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4F680F41-9DDF-4A40-B483-158C7FB047AD}"/>
              </a:ext>
            </a:extLst>
          </p:cNvPr>
          <p:cNvSpPr/>
          <p:nvPr/>
        </p:nvSpPr>
        <p:spPr>
          <a:xfrm>
            <a:off x="436409"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Sub-setting (keeping relevant variables/records, e.g. time duration</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Extensive bi-variate analysis conducted on all meaningful variables</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a:t>
            </a:r>
            <a:endParaRPr lang="en-IN" sz="1200" dirty="0">
              <a:solidFill>
                <a:schemeClr val="bg1"/>
              </a:solidFill>
              <a:latin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BB0B3AAB-F40C-4243-9D66-BE0BEE439734}"/>
              </a:ext>
            </a:extLst>
          </p:cNvPr>
          <p:cNvSpPr/>
          <p:nvPr/>
        </p:nvSpPr>
        <p:spPr>
          <a:xfrm>
            <a:off x="2546657"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20+ new variables created as a part of feature engineering</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Use one-hot encoding to create dummy variables</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a:t>
            </a:r>
            <a:endParaRPr lang="en-IN" sz="1200" dirty="0">
              <a:solidFill>
                <a:schemeClr val="bg1"/>
              </a:solidFill>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7D7E1C52-0D2F-4D44-B774-0725365ECC40}"/>
              </a:ext>
            </a:extLst>
          </p:cNvPr>
          <p:cNvSpPr/>
          <p:nvPr/>
        </p:nvSpPr>
        <p:spPr>
          <a:xfrm>
            <a:off x="4656905"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Random Forest chosen as the preferred modeling technique since…</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Developed 10+ candidate models</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Highest Model accuracy observed of 78%</a:t>
            </a:r>
            <a:endParaRPr lang="en-IN" sz="1200" dirty="0">
              <a:solidFill>
                <a:schemeClr val="bg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148B7328-01BA-4AF1-B7EC-D7A92FBE7A60}"/>
              </a:ext>
            </a:extLst>
          </p:cNvPr>
          <p:cNvSpPr/>
          <p:nvPr/>
        </p:nvSpPr>
        <p:spPr>
          <a:xfrm>
            <a:off x="6767153" y="1937272"/>
            <a:ext cx="1983552" cy="2586581"/>
          </a:xfrm>
          <a:prstGeom prst="roundRect">
            <a:avLst>
              <a:gd name="adj" fmla="val 4519"/>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Conducted k-cross validation for k=7</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Model performance also assessed on a hold-out sample of size 30% of the original dataset</a:t>
            </a:r>
          </a:p>
          <a:p>
            <a:pPr marL="180000" indent="-180000">
              <a:buClr>
                <a:schemeClr val="bg1"/>
              </a:buClr>
              <a:buFont typeface="Arial" panose="020B0604020202020204" pitchFamily="34" charset="0"/>
              <a:buChar char="•"/>
            </a:pPr>
            <a:r>
              <a:rPr lang="en-US" sz="1200" dirty="0">
                <a:solidFill>
                  <a:schemeClr val="bg1"/>
                </a:solidFill>
                <a:latin typeface="Calibri" panose="020F0502020204030204" pitchFamily="34" charset="0"/>
                <a:cs typeface="Calibri" panose="020F0502020204030204" pitchFamily="34" charset="0"/>
              </a:rPr>
              <a:t>…</a:t>
            </a:r>
            <a:endParaRPr lang="en-IN" sz="1200" dirty="0">
              <a:solidFill>
                <a:schemeClr val="bg1"/>
              </a:solidFill>
              <a:latin typeface="Calibri" panose="020F0502020204030204" pitchFamily="34" charset="0"/>
              <a:cs typeface="Calibri" panose="020F0502020204030204" pitchFamily="34" charset="0"/>
            </a:endParaRPr>
          </a:p>
        </p:txBody>
      </p:sp>
      <p:pic>
        <p:nvPicPr>
          <p:cNvPr id="15" name="Google Shape;114;p41">
            <a:extLst>
              <a:ext uri="{FF2B5EF4-FFF2-40B4-BE49-F238E27FC236}">
                <a16:creationId xmlns:a16="http://schemas.microsoft.com/office/drawing/2014/main" id="{FAF283DB-AC30-48E6-9852-57EB59B84CD1}"/>
              </a:ext>
            </a:extLst>
          </p:cNvPr>
          <p:cNvPicPr preferRelativeResize="0"/>
          <p:nvPr/>
        </p:nvPicPr>
        <p:blipFill rotWithShape="1">
          <a:blip r:embed="rId3">
            <a:alphaModFix/>
          </a:blip>
          <a:srcRect/>
          <a:stretch/>
        </p:blipFill>
        <p:spPr>
          <a:xfrm>
            <a:off x="2" y="0"/>
            <a:ext cx="9143998" cy="5143499"/>
          </a:xfrm>
          <a:prstGeom prst="rect">
            <a:avLst/>
          </a:prstGeom>
          <a:noFill/>
          <a:ln>
            <a:noFill/>
          </a:ln>
        </p:spPr>
      </p:pic>
      <p:graphicFrame>
        <p:nvGraphicFramePr>
          <p:cNvPr id="3" name="Table 3">
            <a:extLst>
              <a:ext uri="{FF2B5EF4-FFF2-40B4-BE49-F238E27FC236}">
                <a16:creationId xmlns:a16="http://schemas.microsoft.com/office/drawing/2014/main" id="{5099AA3A-F57F-4622-9663-9FD2BEBB1225}"/>
              </a:ext>
            </a:extLst>
          </p:cNvPr>
          <p:cNvGraphicFramePr>
            <a:graphicFrameLocks noGrp="1"/>
          </p:cNvGraphicFramePr>
          <p:nvPr>
            <p:extLst>
              <p:ext uri="{D42A27DB-BD31-4B8C-83A1-F6EECF244321}">
                <p14:modId xmlns:p14="http://schemas.microsoft.com/office/powerpoint/2010/main" val="1486221743"/>
              </p:ext>
            </p:extLst>
          </p:nvPr>
        </p:nvGraphicFramePr>
        <p:xfrm>
          <a:off x="116541" y="510988"/>
          <a:ext cx="8872365" cy="4527180"/>
        </p:xfrm>
        <a:graphic>
          <a:graphicData uri="http://schemas.openxmlformats.org/drawingml/2006/table">
            <a:tbl>
              <a:tblPr firstRow="1" bandRow="1">
                <a:tableStyleId>{7C32AA2C-D27D-4419-AF1A-19E52163CEF9}</a:tableStyleId>
              </a:tblPr>
              <a:tblGrid>
                <a:gridCol w="2957455">
                  <a:extLst>
                    <a:ext uri="{9D8B030D-6E8A-4147-A177-3AD203B41FA5}">
                      <a16:colId xmlns:a16="http://schemas.microsoft.com/office/drawing/2014/main" val="2024874240"/>
                    </a:ext>
                  </a:extLst>
                </a:gridCol>
                <a:gridCol w="2957455">
                  <a:extLst>
                    <a:ext uri="{9D8B030D-6E8A-4147-A177-3AD203B41FA5}">
                      <a16:colId xmlns:a16="http://schemas.microsoft.com/office/drawing/2014/main" val="3702444858"/>
                    </a:ext>
                  </a:extLst>
                </a:gridCol>
                <a:gridCol w="2957455">
                  <a:extLst>
                    <a:ext uri="{9D8B030D-6E8A-4147-A177-3AD203B41FA5}">
                      <a16:colId xmlns:a16="http://schemas.microsoft.com/office/drawing/2014/main" val="1430377070"/>
                    </a:ext>
                  </a:extLst>
                </a:gridCol>
              </a:tblGrid>
              <a:tr h="646740">
                <a:tc>
                  <a:txBody>
                    <a:bodyPr/>
                    <a:lstStyle/>
                    <a:p>
                      <a:endParaRPr lang="en-GB" sz="1600" dirty="0">
                        <a:solidFill>
                          <a:schemeClr val="bg1"/>
                        </a:solidFill>
                        <a:latin typeface="Times New Roman" panose="02020603050405020304" pitchFamily="18" charset="0"/>
                        <a:cs typeface="Times New Roman" panose="02020603050405020304" pitchFamily="18" charset="0"/>
                      </a:endParaRPr>
                    </a:p>
                    <a:p>
                      <a:pPr algn="ctr"/>
                      <a:r>
                        <a:rPr lang="en-IN" sz="1600" dirty="0">
                          <a:solidFill>
                            <a:schemeClr val="bg1"/>
                          </a:solidFill>
                          <a:latin typeface="Times New Roman" panose="02020603050405020304" pitchFamily="18" charset="0"/>
                          <a:cs typeface="Times New Roman" panose="02020603050405020304" pitchFamily="18" charset="0"/>
                        </a:rPr>
                        <a:t>Variable</a:t>
                      </a:r>
                    </a:p>
                  </a:txBody>
                  <a:tcPr/>
                </a:tc>
                <a:tc>
                  <a:txBody>
                    <a:bodyPr/>
                    <a:lstStyle/>
                    <a:p>
                      <a:endParaRPr lang="en-GB" sz="1600" dirty="0">
                        <a:solidFill>
                          <a:schemeClr val="bg1"/>
                        </a:solidFill>
                        <a:latin typeface="Times New Roman" panose="02020603050405020304" pitchFamily="18" charset="0"/>
                        <a:cs typeface="Times New Roman" panose="02020603050405020304" pitchFamily="18" charset="0"/>
                      </a:endParaRPr>
                    </a:p>
                    <a:p>
                      <a:pPr algn="ctr"/>
                      <a:r>
                        <a:rPr lang="en-IN" sz="1600" dirty="0">
                          <a:solidFill>
                            <a:schemeClr val="bg1"/>
                          </a:solidFill>
                          <a:latin typeface="Times New Roman" panose="02020603050405020304" pitchFamily="18" charset="0"/>
                          <a:cs typeface="Times New Roman" panose="02020603050405020304" pitchFamily="18" charset="0"/>
                        </a:rPr>
                        <a:t>Web Purchases</a:t>
                      </a:r>
                    </a:p>
                  </a:txBody>
                  <a:tcPr/>
                </a:tc>
                <a:tc>
                  <a:txBody>
                    <a:bodyPr/>
                    <a:lstStyle/>
                    <a:p>
                      <a:endParaRPr lang="en-GB" sz="1600" dirty="0">
                        <a:solidFill>
                          <a:schemeClr val="bg1"/>
                        </a:solidFill>
                        <a:latin typeface="Times New Roman" panose="02020603050405020304" pitchFamily="18" charset="0"/>
                        <a:cs typeface="Times New Roman" panose="02020603050405020304" pitchFamily="18" charset="0"/>
                      </a:endParaRPr>
                    </a:p>
                    <a:p>
                      <a:pPr algn="ctr"/>
                      <a:r>
                        <a:rPr lang="en-IN" sz="1600" dirty="0">
                          <a:solidFill>
                            <a:schemeClr val="bg1"/>
                          </a:solidFill>
                          <a:latin typeface="Times New Roman" panose="02020603050405020304" pitchFamily="18" charset="0"/>
                          <a:cs typeface="Times New Roman" panose="02020603050405020304" pitchFamily="18" charset="0"/>
                        </a:rPr>
                        <a:t>Store Purchases</a:t>
                      </a:r>
                    </a:p>
                  </a:txBody>
                  <a:tcPr/>
                </a:tc>
                <a:extLst>
                  <a:ext uri="{0D108BD9-81ED-4DB2-BD59-A6C34878D82A}">
                    <a16:rowId xmlns:a16="http://schemas.microsoft.com/office/drawing/2014/main" val="1121965464"/>
                  </a:ext>
                </a:extLst>
              </a:tr>
              <a:tr h="646740">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Spending</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High</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High</a:t>
                      </a:r>
                    </a:p>
                  </a:txBody>
                  <a:tcPr/>
                </a:tc>
                <a:extLst>
                  <a:ext uri="{0D108BD9-81ED-4DB2-BD59-A6C34878D82A}">
                    <a16:rowId xmlns:a16="http://schemas.microsoft.com/office/drawing/2014/main" val="2414732182"/>
                  </a:ext>
                </a:extLst>
              </a:tr>
              <a:tr h="646740">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Education</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Graduate</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Graduate</a:t>
                      </a:r>
                      <a:endParaRPr lang="en-IN" sz="1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74829987"/>
                  </a:ext>
                </a:extLst>
              </a:tr>
              <a:tr h="646740">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Marital</a:t>
                      </a:r>
                    </a:p>
                  </a:txBody>
                  <a:tcPr/>
                </a:tc>
                <a:tc>
                  <a:txBody>
                    <a:bodyPr/>
                    <a:lstStyle/>
                    <a:p>
                      <a:pPr algn="ctr"/>
                      <a:r>
                        <a:rPr lang="en-GB" sz="1200" dirty="0">
                          <a:solidFill>
                            <a:schemeClr val="bg1"/>
                          </a:solidFill>
                          <a:latin typeface="Times New Roman" panose="02020603050405020304" pitchFamily="18" charset="0"/>
                          <a:cs typeface="Times New Roman" panose="02020603050405020304" pitchFamily="18" charset="0"/>
                        </a:rPr>
                        <a:t>H</a:t>
                      </a:r>
                      <a:r>
                        <a:rPr lang="en-IN" sz="1200" dirty="0" err="1">
                          <a:solidFill>
                            <a:schemeClr val="bg1"/>
                          </a:solidFill>
                          <a:latin typeface="Times New Roman" panose="02020603050405020304" pitchFamily="18" charset="0"/>
                          <a:cs typeface="Times New Roman" panose="02020603050405020304" pitchFamily="18" charset="0"/>
                        </a:rPr>
                        <a:t>igh</a:t>
                      </a:r>
                      <a:r>
                        <a:rPr lang="en-IN" sz="1200" dirty="0">
                          <a:solidFill>
                            <a:schemeClr val="bg1"/>
                          </a:solidFill>
                          <a:latin typeface="Times New Roman" panose="02020603050405020304" pitchFamily="18" charset="0"/>
                          <a:cs typeface="Times New Roman" panose="02020603050405020304" pitchFamily="18" charset="0"/>
                        </a:rPr>
                        <a:t>  –  </a:t>
                      </a:r>
                      <a:r>
                        <a:rPr lang="en-IN" sz="1200" dirty="0" err="1">
                          <a:solidFill>
                            <a:schemeClr val="bg1"/>
                          </a:solidFill>
                          <a:latin typeface="Times New Roman" panose="02020603050405020304" pitchFamily="18" charset="0"/>
                          <a:cs typeface="Times New Roman" panose="02020603050405020304" pitchFamily="18" charset="0"/>
                        </a:rPr>
                        <a:t>Yolo</a:t>
                      </a:r>
                      <a:endParaRPr lang="en-IN"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Low - Absurd</a:t>
                      </a:r>
                      <a:endParaRPr lang="en-GB" sz="1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GB" sz="1200" dirty="0">
                          <a:solidFill>
                            <a:schemeClr val="bg1"/>
                          </a:solidFill>
                          <a:latin typeface="Times New Roman" panose="02020603050405020304" pitchFamily="18" charset="0"/>
                          <a:cs typeface="Times New Roman" panose="02020603050405020304" pitchFamily="18" charset="0"/>
                        </a:rPr>
                        <a:t>High – Absurd</a:t>
                      </a:r>
                    </a:p>
                    <a:p>
                      <a:pPr algn="ctr"/>
                      <a:r>
                        <a:rPr lang="en-GB" sz="1200" dirty="0">
                          <a:solidFill>
                            <a:schemeClr val="bg1"/>
                          </a:solidFill>
                          <a:latin typeface="Times New Roman" panose="02020603050405020304" pitchFamily="18" charset="0"/>
                          <a:cs typeface="Times New Roman" panose="02020603050405020304" pitchFamily="18" charset="0"/>
                        </a:rPr>
                        <a:t>Low – Alone</a:t>
                      </a:r>
                      <a:endParaRPr lang="en-IN" sz="1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4004869"/>
                  </a:ext>
                </a:extLst>
              </a:tr>
              <a:tr h="646740">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Income</a:t>
                      </a:r>
                    </a:p>
                  </a:txBody>
                  <a:tcPr/>
                </a:tc>
                <a:tc>
                  <a:txBody>
                    <a:bodyPr/>
                    <a:lstStyle/>
                    <a:p>
                      <a:pPr algn="ctr"/>
                      <a:r>
                        <a:rPr lang="en-GB" sz="1200" dirty="0">
                          <a:solidFill>
                            <a:schemeClr val="bg1"/>
                          </a:solidFill>
                          <a:latin typeface="Times New Roman" panose="02020603050405020304" pitchFamily="18" charset="0"/>
                          <a:cs typeface="Times New Roman" panose="02020603050405020304" pitchFamily="18" charset="0"/>
                        </a:rPr>
                        <a:t>High - 60,000 </a:t>
                      </a:r>
                    </a:p>
                    <a:p>
                      <a:pPr algn="ctr"/>
                      <a:r>
                        <a:rPr lang="en-IN" sz="1200" dirty="0">
                          <a:solidFill>
                            <a:schemeClr val="bg1"/>
                          </a:solidFill>
                          <a:latin typeface="Times New Roman" panose="02020603050405020304" pitchFamily="18" charset="0"/>
                          <a:cs typeface="Times New Roman" panose="02020603050405020304" pitchFamily="18" charset="0"/>
                        </a:rPr>
                        <a:t>Low – 40,000 to 50,000</a:t>
                      </a:r>
                    </a:p>
                  </a:txBody>
                  <a:tcPr/>
                </a:tc>
                <a:tc>
                  <a:txBody>
                    <a:bodyPr/>
                    <a:lstStyle/>
                    <a:p>
                      <a:pPr algn="ctr"/>
                      <a:r>
                        <a:rPr lang="en-GB" sz="1200" dirty="0">
                          <a:solidFill>
                            <a:schemeClr val="bg1"/>
                          </a:solidFill>
                          <a:latin typeface="Times New Roman" panose="02020603050405020304" pitchFamily="18" charset="0"/>
                          <a:cs typeface="Times New Roman" panose="02020603050405020304" pitchFamily="18" charset="0"/>
                        </a:rPr>
                        <a:t>H</a:t>
                      </a:r>
                      <a:r>
                        <a:rPr lang="en-IN" sz="1200" dirty="0" err="1">
                          <a:solidFill>
                            <a:schemeClr val="bg1"/>
                          </a:solidFill>
                          <a:latin typeface="Times New Roman" panose="02020603050405020304" pitchFamily="18" charset="0"/>
                          <a:cs typeface="Times New Roman" panose="02020603050405020304" pitchFamily="18" charset="0"/>
                        </a:rPr>
                        <a:t>igh</a:t>
                      </a:r>
                      <a:r>
                        <a:rPr lang="en-IN" sz="1200" dirty="0">
                          <a:solidFill>
                            <a:schemeClr val="bg1"/>
                          </a:solidFill>
                          <a:latin typeface="Times New Roman" panose="02020603050405020304" pitchFamily="18" charset="0"/>
                          <a:cs typeface="Times New Roman" panose="02020603050405020304" pitchFamily="18" charset="0"/>
                        </a:rPr>
                        <a:t> – 70,000 to 80,000</a:t>
                      </a:r>
                    </a:p>
                    <a:p>
                      <a:pPr algn="ctr"/>
                      <a:r>
                        <a:rPr lang="en-IN" sz="1200" dirty="0">
                          <a:solidFill>
                            <a:schemeClr val="bg1"/>
                          </a:solidFill>
                          <a:latin typeface="Times New Roman" panose="02020603050405020304" pitchFamily="18" charset="0"/>
                          <a:cs typeface="Times New Roman" panose="02020603050405020304" pitchFamily="18" charset="0"/>
                        </a:rPr>
                        <a:t>Low – 30,000 to 40,000</a:t>
                      </a:r>
                      <a:endParaRPr lang="en-GB" sz="1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19964075"/>
                  </a:ext>
                </a:extLst>
              </a:tr>
              <a:tr h="646740">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Campaign</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All are same</a:t>
                      </a: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All are same</a:t>
                      </a:r>
                    </a:p>
                  </a:txBody>
                  <a:tcPr/>
                </a:tc>
                <a:extLst>
                  <a:ext uri="{0D108BD9-81ED-4DB2-BD59-A6C34878D82A}">
                    <a16:rowId xmlns:a16="http://schemas.microsoft.com/office/drawing/2014/main" val="418186073"/>
                  </a:ext>
                </a:extLst>
              </a:tr>
              <a:tr h="646740">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Country</a:t>
                      </a:r>
                      <a:endParaRPr lang="en-IN" sz="1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Spain</a:t>
                      </a:r>
                      <a:endParaRPr lang="en-IN" sz="1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endParaRPr lang="en-GB" sz="1200" dirty="0">
                        <a:solidFill>
                          <a:schemeClr val="bg1"/>
                        </a:solidFill>
                        <a:latin typeface="Times New Roman" panose="02020603050405020304" pitchFamily="18" charset="0"/>
                        <a:cs typeface="Times New Roman" panose="02020603050405020304" pitchFamily="18" charset="0"/>
                      </a:endParaRPr>
                    </a:p>
                    <a:p>
                      <a:pPr algn="ctr"/>
                      <a:r>
                        <a:rPr lang="en-GB" sz="1200" dirty="0">
                          <a:solidFill>
                            <a:schemeClr val="bg1"/>
                          </a:solidFill>
                          <a:latin typeface="Times New Roman" panose="02020603050405020304" pitchFamily="18" charset="0"/>
                          <a:cs typeface="Times New Roman" panose="02020603050405020304" pitchFamily="18" charset="0"/>
                        </a:rPr>
                        <a:t>Spain</a:t>
                      </a:r>
                      <a:endParaRPr lang="en-IN" sz="1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44225461"/>
                  </a:ext>
                </a:extLst>
              </a:tr>
            </a:tbl>
          </a:graphicData>
        </a:graphic>
      </p:graphicFrame>
      <p:sp>
        <p:nvSpPr>
          <p:cNvPr id="13" name="TextBox 12">
            <a:extLst>
              <a:ext uri="{FF2B5EF4-FFF2-40B4-BE49-F238E27FC236}">
                <a16:creationId xmlns:a16="http://schemas.microsoft.com/office/drawing/2014/main" id="{509579EA-F5CA-45CD-AD43-A3FCD4EC5925}"/>
              </a:ext>
            </a:extLst>
          </p:cNvPr>
          <p:cNvSpPr txBox="1"/>
          <p:nvPr/>
        </p:nvSpPr>
        <p:spPr>
          <a:xfrm>
            <a:off x="1711197" y="94706"/>
            <a:ext cx="6198005" cy="369332"/>
          </a:xfrm>
          <a:prstGeom prst="rect">
            <a:avLst/>
          </a:prstGeom>
          <a:noFill/>
        </p:spPr>
        <p:txBody>
          <a:bodyPr wrap="square" rtlCol="0">
            <a:spAutoFit/>
          </a:bodyPr>
          <a:lstStyle/>
          <a:p>
            <a:pPr algn="ctr"/>
            <a:r>
              <a:rPr lang="en-IN" sz="1800" dirty="0">
                <a:solidFill>
                  <a:schemeClr val="bg1"/>
                </a:solidFill>
                <a:latin typeface="Times New Roman" panose="02020603050405020304" pitchFamily="18" charset="0"/>
                <a:cs typeface="Times New Roman" panose="02020603050405020304" pitchFamily="18" charset="0"/>
              </a:rPr>
              <a:t>Particular Observations for Web Purchases and Store purchases</a:t>
            </a:r>
          </a:p>
        </p:txBody>
      </p:sp>
    </p:spTree>
    <p:extLst>
      <p:ext uri="{BB962C8B-B14F-4D97-AF65-F5344CB8AC3E}">
        <p14:creationId xmlns:p14="http://schemas.microsoft.com/office/powerpoint/2010/main" val="76425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31AFA7-7A01-46FC-B0B7-A70F3D75FE34}"/>
              </a:ext>
            </a:extLst>
          </p:cNvPr>
          <p:cNvSpPr>
            <a:spLocks noGrp="1"/>
          </p:cNvSpPr>
          <p:nvPr>
            <p:ph type="body" idx="1"/>
          </p:nvPr>
        </p:nvSpPr>
        <p:spPr/>
        <p:txBody>
          <a:bodyPr/>
          <a:lstStyle/>
          <a:p>
            <a:endParaRPr lang="en-IN"/>
          </a:p>
        </p:txBody>
      </p:sp>
      <p:pic>
        <p:nvPicPr>
          <p:cNvPr id="3" name="Google Shape;114;p41">
            <a:extLst>
              <a:ext uri="{FF2B5EF4-FFF2-40B4-BE49-F238E27FC236}">
                <a16:creationId xmlns:a16="http://schemas.microsoft.com/office/drawing/2014/main" id="{592E0EC1-8456-49CB-82D4-B32F991FA161}"/>
              </a:ext>
            </a:extLst>
          </p:cNvPr>
          <p:cNvPicPr preferRelativeResize="0"/>
          <p:nvPr/>
        </p:nvPicPr>
        <p:blipFill rotWithShape="1">
          <a:blip r:embed="rId2">
            <a:alphaModFix/>
          </a:blip>
          <a:srcRect/>
          <a:stretch/>
        </p:blipFill>
        <p:spPr>
          <a:xfrm>
            <a:off x="0" y="0"/>
            <a:ext cx="9143998" cy="5143499"/>
          </a:xfrm>
          <a:prstGeom prst="rect">
            <a:avLst/>
          </a:prstGeom>
          <a:noFill/>
          <a:ln>
            <a:noFill/>
          </a:ln>
        </p:spPr>
      </p:pic>
      <p:sp>
        <p:nvSpPr>
          <p:cNvPr id="4" name="TextBox 3">
            <a:extLst>
              <a:ext uri="{FF2B5EF4-FFF2-40B4-BE49-F238E27FC236}">
                <a16:creationId xmlns:a16="http://schemas.microsoft.com/office/drawing/2014/main" id="{23A7DAB9-2C6F-43B7-825E-5E26164AF08C}"/>
              </a:ext>
            </a:extLst>
          </p:cNvPr>
          <p:cNvSpPr txBox="1"/>
          <p:nvPr/>
        </p:nvSpPr>
        <p:spPr>
          <a:xfrm>
            <a:off x="0" y="585020"/>
            <a:ext cx="9144000" cy="3631763"/>
          </a:xfrm>
          <a:prstGeom prst="rect">
            <a:avLst/>
          </a:prstGeom>
          <a:noFill/>
        </p:spPr>
        <p:txBody>
          <a:bodyPr wrap="square" rtlCol="0">
            <a:spAutoFit/>
          </a:bodyPr>
          <a:lstStyle/>
          <a:p>
            <a:pPr marL="171450" indent="-171450">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  </a:t>
            </a:r>
            <a:r>
              <a:rPr lang="en-IN" sz="1200" dirty="0">
                <a:solidFill>
                  <a:schemeClr val="bg1"/>
                </a:solidFill>
                <a:latin typeface="Times New Roman" panose="02020603050405020304" pitchFamily="18" charset="0"/>
                <a:cs typeface="Times New Roman" panose="02020603050405020304" pitchFamily="18" charset="0"/>
              </a:rPr>
              <a:t>By analysing the data we have observed that the quality of the product is good so the complaint rate is less ,we suggest the supermarket to     maintain the same quality of the product . </a:t>
            </a:r>
          </a:p>
          <a:p>
            <a:pPr marL="171450" indent="-1714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  Coming to the country wise sales the SPAIN is having highest sales and MEXICO is having low sales , so we suggest the supermarket to    focus more in Mexican region to increase its sales by attracting  the customers conducting campaigns or  by giving discount offers . </a:t>
            </a:r>
          </a:p>
          <a:p>
            <a:pPr marL="285750" indent="-2857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The customers are likely to purchase the meat products and wine , by analysing we got to know that the discount has been given more in this two products  .</a:t>
            </a:r>
          </a:p>
          <a:p>
            <a:pPr marL="285750" indent="-2857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 So , we suggest them to focus on the remaining products and to ensure some discount on remaining with out having loss to their marginal price . Most purchases are done by the customers who are having their income below $ 80000.</a:t>
            </a:r>
          </a:p>
          <a:p>
            <a:pPr marL="285750" indent="-2857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The campaigning doesn’t have that much effect on the sales  so we suggest them to change the way of campaigning to attract more customers. </a:t>
            </a:r>
          </a:p>
          <a:p>
            <a:pPr marL="285750" indent="-2857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The customers with annual income $40000 have more recency  for every 20 days .</a:t>
            </a:r>
            <a:endParaRPr lang="en-GB" sz="12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The company should focus on customers who are having their  income in range 30,000-40,000 and the company should try to bring the product more affordable to these people not affecting their margins.</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The company is advised to focus more on their fruit product in the U.S market</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 The company is suggested to focus more on its </a:t>
            </a:r>
            <a:r>
              <a:rPr lang="en-GB" sz="1200" dirty="0" err="1">
                <a:solidFill>
                  <a:schemeClr val="bg1"/>
                </a:solidFill>
                <a:latin typeface="Times New Roman" panose="02020603050405020304" pitchFamily="18" charset="0"/>
                <a:cs typeface="Times New Roman" panose="02020603050405020304" pitchFamily="18" charset="0"/>
              </a:rPr>
              <a:t>sweets,gold,fish</a:t>
            </a:r>
            <a:r>
              <a:rPr lang="en-GB" sz="1200" dirty="0">
                <a:solidFill>
                  <a:schemeClr val="bg1"/>
                </a:solidFill>
                <a:latin typeface="Times New Roman" panose="02020603050405020304" pitchFamily="18" charset="0"/>
                <a:cs typeface="Times New Roman" panose="02020603050405020304" pitchFamily="18" charset="0"/>
              </a:rPr>
              <a:t>  products in the Mexican market and strengthen their base in Mexico.</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 The company should try to increase its stores in India and Australia for better customer reach.</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 The company should increase its </a:t>
            </a:r>
            <a:r>
              <a:rPr lang="en-GB" sz="1200" dirty="0" err="1">
                <a:solidFill>
                  <a:schemeClr val="bg1"/>
                </a:solidFill>
                <a:latin typeface="Times New Roman" panose="02020603050405020304" pitchFamily="18" charset="0"/>
                <a:cs typeface="Times New Roman" panose="02020603050405020304" pitchFamily="18" charset="0"/>
              </a:rPr>
              <a:t>catalog</a:t>
            </a:r>
            <a:r>
              <a:rPr lang="en-GB" sz="1200" dirty="0">
                <a:solidFill>
                  <a:schemeClr val="bg1"/>
                </a:solidFill>
                <a:latin typeface="Times New Roman" panose="02020603050405020304" pitchFamily="18" charset="0"/>
                <a:cs typeface="Times New Roman" panose="02020603050405020304" pitchFamily="18" charset="0"/>
              </a:rPr>
              <a:t> purchase experience in Australia and India.</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 The company should give discounts on wine products not effecting their margin.</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 The company should increase its product reach more to 'Married' People.</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8F2FFE3-0602-4AB1-919D-A74D094ED813}"/>
              </a:ext>
            </a:extLst>
          </p:cNvPr>
          <p:cNvSpPr txBox="1"/>
          <p:nvPr/>
        </p:nvSpPr>
        <p:spPr>
          <a:xfrm>
            <a:off x="219930" y="110235"/>
            <a:ext cx="2524125" cy="369332"/>
          </a:xfrm>
          <a:prstGeom prst="rect">
            <a:avLst/>
          </a:prstGeom>
          <a:noFill/>
        </p:spPr>
        <p:txBody>
          <a:bodyPr wrap="square" rtlCol="0">
            <a:spAutoFit/>
          </a:bodyPr>
          <a:lstStyle/>
          <a:p>
            <a:r>
              <a:rPr lang="en-US" sz="1800" dirty="0">
                <a:solidFill>
                  <a:srgbClr val="FFFFFF"/>
                </a:solidFill>
                <a:latin typeface="Times New Roman" panose="02020603050405020304" pitchFamily="18" charset="0"/>
                <a:ea typeface="Roboto"/>
                <a:cs typeface="Times New Roman" panose="02020603050405020304" pitchFamily="18" charset="0"/>
                <a:sym typeface="Roboto"/>
              </a:rPr>
              <a:t>Recommendations </a:t>
            </a:r>
            <a:r>
              <a:rPr lang="en-US" sz="1800" b="1" dirty="0">
                <a:solidFill>
                  <a:srgbClr val="FFFFFF"/>
                </a:solidFill>
                <a:latin typeface="Times New Roman" panose="02020603050405020304" pitchFamily="18" charset="0"/>
                <a:ea typeface="Roboto"/>
                <a:cs typeface="Times New Roman" panose="02020603050405020304" pitchFamily="18" charset="0"/>
                <a:sym typeface="Roboto"/>
              </a:rPr>
              <a:t>:</a:t>
            </a:r>
            <a:endParaRPr lang="en-IN" sz="1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756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endParaRPr/>
          </a:p>
        </p:txBody>
      </p:sp>
      <p:sp>
        <p:nvSpPr>
          <p:cNvPr id="720" name="Google Shape;72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721" name="Google Shape;721;p51"/>
          <p:cNvPicPr preferRelativeResize="0"/>
          <p:nvPr/>
        </p:nvPicPr>
        <p:blipFill>
          <a:blip r:embed="rId3">
            <a:alphaModFix/>
          </a:blip>
          <a:stretch>
            <a:fillRect/>
          </a:stretch>
        </p:blipFill>
        <p:spPr>
          <a:xfrm>
            <a:off x="0" y="-30480"/>
            <a:ext cx="9144000" cy="5143500"/>
          </a:xfrm>
          <a:prstGeom prst="rect">
            <a:avLst/>
          </a:prstGeom>
          <a:noFill/>
          <a:ln>
            <a:noFill/>
          </a:ln>
        </p:spPr>
      </p:pic>
    </p:spTree>
    <p:extLst>
      <p:ext uri="{BB962C8B-B14F-4D97-AF65-F5344CB8AC3E}">
        <p14:creationId xmlns:p14="http://schemas.microsoft.com/office/powerpoint/2010/main" val="2114965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0" y="-4211"/>
            <a:ext cx="9143998" cy="5143499"/>
          </a:xfrm>
          <a:prstGeom prst="rect">
            <a:avLst/>
          </a:prstGeom>
          <a:solidFill>
            <a:schemeClr val="lt1"/>
          </a:solidFill>
          <a:ln>
            <a:noFill/>
          </a:ln>
        </p:spPr>
      </p:pic>
      <p:sp>
        <p:nvSpPr>
          <p:cNvPr id="115" name="Google Shape;115;p41"/>
          <p:cNvSpPr txBox="1"/>
          <p:nvPr/>
        </p:nvSpPr>
        <p:spPr>
          <a:xfrm>
            <a:off x="1554639" y="136734"/>
            <a:ext cx="8187600" cy="553968"/>
          </a:xfrm>
          <a:prstGeom prst="rect">
            <a:avLst/>
          </a:prstGeom>
          <a:noFill/>
          <a:ln>
            <a:noFill/>
          </a:ln>
        </p:spPr>
        <p:txBody>
          <a:bodyPr spcFirstLastPara="1" wrap="square" lIns="91425" tIns="91425" rIns="91425" bIns="91425" anchor="t" anchorCtr="0">
            <a:spAutoFit/>
          </a:bodyPr>
          <a:lstStyle/>
          <a:p>
            <a:pPr lvl="0">
              <a:buSzPts val="2800"/>
            </a:pPr>
            <a:r>
              <a:rPr lang="en-US" sz="2400" dirty="0">
                <a:solidFill>
                  <a:srgbClr val="FFFFFF"/>
                </a:solidFill>
                <a:latin typeface="Times New Roman" panose="02020603050405020304" pitchFamily="18" charset="0"/>
                <a:ea typeface="Roboto"/>
                <a:cs typeface="Times New Roman" panose="02020603050405020304" pitchFamily="18" charset="0"/>
                <a:sym typeface="Roboto"/>
              </a:rPr>
              <a:t>Business Objective, Understanding And Approach</a:t>
            </a:r>
          </a:p>
        </p:txBody>
      </p:sp>
      <p:sp>
        <p:nvSpPr>
          <p:cNvPr id="3" name="Rectangle 2">
            <a:extLst>
              <a:ext uri="{FF2B5EF4-FFF2-40B4-BE49-F238E27FC236}">
                <a16:creationId xmlns:a16="http://schemas.microsoft.com/office/drawing/2014/main" id="{E78933ED-1D6E-4D48-8F73-1243F599F5B1}"/>
              </a:ext>
            </a:extLst>
          </p:cNvPr>
          <p:cNvSpPr/>
          <p:nvPr/>
        </p:nvSpPr>
        <p:spPr>
          <a:xfrm>
            <a:off x="827903" y="1248029"/>
            <a:ext cx="3700848" cy="1878227"/>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0262817-2142-47FB-8031-439879485058}"/>
              </a:ext>
            </a:extLst>
          </p:cNvPr>
          <p:cNvSpPr/>
          <p:nvPr/>
        </p:nvSpPr>
        <p:spPr>
          <a:xfrm>
            <a:off x="4810200" y="1248028"/>
            <a:ext cx="3700848" cy="1878227"/>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F1A9484-7951-4C25-A6B0-FD92A864700B}"/>
              </a:ext>
            </a:extLst>
          </p:cNvPr>
          <p:cNvSpPr/>
          <p:nvPr/>
        </p:nvSpPr>
        <p:spPr>
          <a:xfrm>
            <a:off x="827903" y="980298"/>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Business Objective</a:t>
            </a:r>
            <a:endParaRPr lang="en-IN" b="1" dirty="0"/>
          </a:p>
        </p:txBody>
      </p:sp>
      <p:sp>
        <p:nvSpPr>
          <p:cNvPr id="8" name="Rectangle 7">
            <a:extLst>
              <a:ext uri="{FF2B5EF4-FFF2-40B4-BE49-F238E27FC236}">
                <a16:creationId xmlns:a16="http://schemas.microsoft.com/office/drawing/2014/main" id="{F17E88BB-0E47-4B43-91CA-1B2267338D3A}"/>
              </a:ext>
            </a:extLst>
          </p:cNvPr>
          <p:cNvSpPr/>
          <p:nvPr/>
        </p:nvSpPr>
        <p:spPr>
          <a:xfrm>
            <a:off x="4810200" y="980298"/>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Understanding</a:t>
            </a:r>
            <a:endParaRPr lang="en-IN" b="1" dirty="0"/>
          </a:p>
        </p:txBody>
      </p:sp>
      <p:sp>
        <p:nvSpPr>
          <p:cNvPr id="9" name="Rectangle 8">
            <a:extLst>
              <a:ext uri="{FF2B5EF4-FFF2-40B4-BE49-F238E27FC236}">
                <a16:creationId xmlns:a16="http://schemas.microsoft.com/office/drawing/2014/main" id="{CE072C4C-8156-4388-B385-759A9FAC9D99}"/>
              </a:ext>
            </a:extLst>
          </p:cNvPr>
          <p:cNvSpPr/>
          <p:nvPr/>
        </p:nvSpPr>
        <p:spPr>
          <a:xfrm>
            <a:off x="827903" y="3604259"/>
            <a:ext cx="7676017" cy="1457443"/>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Times New Roman" panose="02020603050405020304" pitchFamily="18" charset="0"/>
                <a:cs typeface="Times New Roman" panose="02020603050405020304" pitchFamily="18" charset="0"/>
              </a:rPr>
              <a:t>We analysed the following from the given data :</a:t>
            </a:r>
          </a:p>
          <a:p>
            <a:pPr marL="285750" indent="-285750">
              <a:buFont typeface="Wingdings" panose="05000000000000000000" pitchFamily="2" charset="2"/>
              <a:buChar char="Ø"/>
            </a:pPr>
            <a:r>
              <a:rPr lang="en-GB" sz="1200" dirty="0">
                <a:latin typeface="Times New Roman" panose="02020603050405020304" pitchFamily="18" charset="0"/>
                <a:cs typeface="Times New Roman" panose="02020603050405020304" pitchFamily="18" charset="0"/>
              </a:rPr>
              <a:t>We have more sales in the products of Wines and Meat.</a:t>
            </a:r>
          </a:p>
          <a:p>
            <a:pPr marL="285750" indent="-285750">
              <a:buFont typeface="Wingdings" panose="05000000000000000000" pitchFamily="2" charset="2"/>
              <a:buChar char="Ø"/>
            </a:pPr>
            <a:r>
              <a:rPr lang="en-GB" sz="1200" dirty="0">
                <a:latin typeface="Times New Roman" panose="02020603050405020304" pitchFamily="18" charset="0"/>
                <a:cs typeface="Times New Roman" panose="02020603050405020304" pitchFamily="18" charset="0"/>
              </a:rPr>
              <a:t>Most of the sales are done in the sector of Store Purchases.</a:t>
            </a:r>
          </a:p>
          <a:p>
            <a:pPr marL="285750" indent="-285750">
              <a:buFont typeface="Wingdings" panose="05000000000000000000" pitchFamily="2" charset="2"/>
              <a:buChar char="Ø"/>
            </a:pPr>
            <a:r>
              <a:rPr lang="en-GB" sz="1200" dirty="0">
                <a:latin typeface="Times New Roman" panose="02020603050405020304" pitchFamily="18" charset="0"/>
                <a:cs typeface="Times New Roman" panose="02020603050405020304" pitchFamily="18" charset="0"/>
              </a:rPr>
              <a:t>Compared to the Campaign which was done recently, the campaign which are done before  gives more good performance from customers.</a:t>
            </a:r>
          </a:p>
          <a:p>
            <a:pPr marL="285750" indent="-285750">
              <a:buFont typeface="Wingdings" panose="05000000000000000000" pitchFamily="2" charset="2"/>
              <a:buChar char="Ø"/>
            </a:pPr>
            <a:r>
              <a:rPr lang="en-GB" sz="1200" dirty="0">
                <a:latin typeface="Times New Roman" panose="02020603050405020304" pitchFamily="18" charset="0"/>
                <a:cs typeface="Times New Roman" panose="02020603050405020304" pitchFamily="18" charset="0"/>
              </a:rPr>
              <a:t>Why we have more sales in that particular products with respective to other?</a:t>
            </a:r>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67689CB-8221-438B-BA35-67405DDEB894}"/>
              </a:ext>
            </a:extLst>
          </p:cNvPr>
          <p:cNvSpPr/>
          <p:nvPr/>
        </p:nvSpPr>
        <p:spPr>
          <a:xfrm>
            <a:off x="827903" y="3267539"/>
            <a:ext cx="1902940" cy="26773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Approach</a:t>
            </a:r>
            <a:endParaRPr lang="en-IN" b="1" dirty="0"/>
          </a:p>
        </p:txBody>
      </p:sp>
      <p:sp>
        <p:nvSpPr>
          <p:cNvPr id="14" name="TextBox 13">
            <a:extLst>
              <a:ext uri="{FF2B5EF4-FFF2-40B4-BE49-F238E27FC236}">
                <a16:creationId xmlns:a16="http://schemas.microsoft.com/office/drawing/2014/main" id="{10A1FBCD-770B-4094-A3CC-1F5F5E9019C8}"/>
              </a:ext>
            </a:extLst>
          </p:cNvPr>
          <p:cNvSpPr txBox="1"/>
          <p:nvPr/>
        </p:nvSpPr>
        <p:spPr>
          <a:xfrm>
            <a:off x="826800" y="1257270"/>
            <a:ext cx="3700848" cy="1384995"/>
          </a:xfrm>
          <a:prstGeom prst="rect">
            <a:avLst/>
          </a:prstGeom>
          <a:noFill/>
        </p:spPr>
        <p:txBody>
          <a:bodyPr wrap="square" rtlCol="0">
            <a:spAutoFit/>
          </a:bodyPr>
          <a:lstStyle/>
          <a:p>
            <a:pPr marL="228600" indent="-228600">
              <a:buFont typeface="Wingdings" panose="05000000000000000000" pitchFamily="2" charset="2"/>
              <a:buChar char="Ø"/>
            </a:pPr>
            <a:r>
              <a:rPr lang="en-US" sz="1200" dirty="0">
                <a:solidFill>
                  <a:schemeClr val="bg1"/>
                </a:solidFill>
                <a:latin typeface="Times New Roman" panose="02020603050405020304" pitchFamily="18" charset="0"/>
                <a:cs typeface="Times New Roman" panose="02020603050405020304" pitchFamily="18" charset="0"/>
              </a:rPr>
              <a:t>The main objective of the  client is to boost their future sales and rule out its competitors by knowing where and why their sales are low in particular areas.</a:t>
            </a:r>
          </a:p>
          <a:p>
            <a:pPr marL="228600" indent="-228600">
              <a:buFont typeface="Wingdings" panose="05000000000000000000" pitchFamily="2" charset="2"/>
              <a:buChar char="Ø"/>
            </a:pPr>
            <a:endParaRPr lang="en-US" sz="1200" dirty="0">
              <a:solidFill>
                <a:schemeClr val="bg1"/>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n-US" sz="1200" dirty="0">
                <a:solidFill>
                  <a:schemeClr val="bg1"/>
                </a:solidFill>
                <a:latin typeface="Times New Roman" panose="02020603050405020304" pitchFamily="18" charset="0"/>
                <a:cs typeface="Times New Roman" panose="02020603050405020304" pitchFamily="18" charset="0"/>
              </a:rPr>
              <a:t>In expense of their past 2 years data they are in need of different strategies and predictions which will enable them to thrive in the market. </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495C623-B80F-45A7-94D3-3B7E16C3AB6D}"/>
              </a:ext>
            </a:extLst>
          </p:cNvPr>
          <p:cNvSpPr txBox="1"/>
          <p:nvPr/>
        </p:nvSpPr>
        <p:spPr>
          <a:xfrm>
            <a:off x="4754775" y="1274745"/>
            <a:ext cx="3954098" cy="1615827"/>
          </a:xfrm>
          <a:prstGeom prst="rect">
            <a:avLst/>
          </a:prstGeom>
          <a:noFill/>
        </p:spPr>
        <p:txBody>
          <a:bodyPr wrap="square" rtlCol="0">
            <a:spAutoFit/>
          </a:bodyPr>
          <a:lstStyle/>
          <a:p>
            <a:pPr marL="171450" indent="-171450">
              <a:buFont typeface="Wingdings" panose="05000000000000000000" pitchFamily="2" charset="2"/>
              <a:buChar char="Ø"/>
            </a:pPr>
            <a:r>
              <a:rPr lang="en-US" sz="1100" dirty="0">
                <a:solidFill>
                  <a:schemeClr val="bg1"/>
                </a:solidFill>
                <a:latin typeface="Times New Roman" panose="02020603050405020304" pitchFamily="18" charset="0"/>
                <a:cs typeface="Times New Roman" panose="02020603050405020304" pitchFamily="18" charset="0"/>
              </a:rPr>
              <a:t>According to us the supermarket chain we are dealing with </a:t>
            </a:r>
          </a:p>
          <a:p>
            <a:r>
              <a:rPr lang="en-US" sz="1100" dirty="0">
                <a:solidFill>
                  <a:schemeClr val="bg1"/>
                </a:solidFill>
                <a:latin typeface="Times New Roman" panose="02020603050405020304" pitchFamily="18" charset="0"/>
                <a:cs typeface="Times New Roman" panose="02020603050405020304" pitchFamily="18" charset="0"/>
              </a:rPr>
              <a:t>     has spread its wings all over the world in different countries. </a:t>
            </a:r>
          </a:p>
          <a:p>
            <a:pPr marL="171450" indent="-171450">
              <a:buFont typeface="Wingdings" panose="05000000000000000000" pitchFamily="2" charset="2"/>
              <a:buChar char="Ø"/>
            </a:pPr>
            <a:r>
              <a:rPr lang="en-GB" sz="1100" dirty="0">
                <a:solidFill>
                  <a:schemeClr val="bg1"/>
                </a:solidFill>
                <a:latin typeface="Times New Roman" panose="02020603050405020304" pitchFamily="18" charset="0"/>
                <a:cs typeface="Times New Roman" panose="02020603050405020304" pitchFamily="18" charset="0"/>
              </a:rPr>
              <a:t>We have a Market Sales data , the quality of the given data is </a:t>
            </a:r>
          </a:p>
          <a:p>
            <a:r>
              <a:rPr lang="en-GB" sz="1100" dirty="0">
                <a:solidFill>
                  <a:schemeClr val="bg1"/>
                </a:solidFill>
                <a:latin typeface="Times New Roman" panose="02020603050405020304" pitchFamily="18" charset="0"/>
                <a:cs typeface="Times New Roman" panose="02020603050405020304" pitchFamily="18" charset="0"/>
              </a:rPr>
              <a:t>     very Clear, which we do not have any duplicate values.</a:t>
            </a:r>
          </a:p>
          <a:p>
            <a:pPr marL="171450" indent="-171450">
              <a:buFont typeface="Wingdings" panose="05000000000000000000" pitchFamily="2" charset="2"/>
              <a:buChar char="Ø"/>
            </a:pPr>
            <a:r>
              <a:rPr lang="en-GB" sz="1100" dirty="0">
                <a:solidFill>
                  <a:schemeClr val="bg1"/>
                </a:solidFill>
                <a:latin typeface="Times New Roman" panose="02020603050405020304" pitchFamily="18" charset="0"/>
                <a:cs typeface="Times New Roman" panose="02020603050405020304" pitchFamily="18" charset="0"/>
              </a:rPr>
              <a:t>We have missing values only in one variable , the missing      percentage is 0.01%.</a:t>
            </a:r>
          </a:p>
          <a:p>
            <a:pPr marL="171450" indent="-171450">
              <a:buFont typeface="Wingdings" panose="05000000000000000000" pitchFamily="2" charset="2"/>
              <a:buChar char="Ø"/>
            </a:pPr>
            <a:r>
              <a:rPr lang="en-GB" sz="1100" dirty="0">
                <a:solidFill>
                  <a:schemeClr val="bg1"/>
                </a:solidFill>
                <a:latin typeface="Times New Roman" panose="02020603050405020304" pitchFamily="18" charset="0"/>
                <a:cs typeface="Times New Roman" panose="02020603050405020304" pitchFamily="18" charset="0"/>
              </a:rPr>
              <a:t>We have given 28 different categories of data variables, we removed some of the variables for efficient analysing of the data.</a:t>
            </a:r>
            <a:endParaRPr lang="en-IN" sz="11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9386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1"/>
            <a:ext cx="9143998" cy="5143499"/>
          </a:xfrm>
          <a:prstGeom prst="rect">
            <a:avLst/>
          </a:prstGeom>
          <a:noFill/>
          <a:ln>
            <a:noFill/>
          </a:ln>
        </p:spPr>
      </p:pic>
      <p:sp>
        <p:nvSpPr>
          <p:cNvPr id="115" name="Google Shape;115;p41"/>
          <p:cNvSpPr txBox="1"/>
          <p:nvPr/>
        </p:nvSpPr>
        <p:spPr>
          <a:xfrm>
            <a:off x="2215822" y="-99421"/>
            <a:ext cx="4788093" cy="553968"/>
          </a:xfrm>
          <a:prstGeom prst="rect">
            <a:avLst/>
          </a:prstGeom>
          <a:noFill/>
          <a:ln>
            <a:noFill/>
          </a:ln>
        </p:spPr>
        <p:txBody>
          <a:bodyPr spcFirstLastPara="1" wrap="square" lIns="91425" tIns="91425" rIns="91425" bIns="91425" anchor="t" anchorCtr="0">
            <a:spAutoFit/>
          </a:bodyPr>
          <a:lstStyle/>
          <a:p>
            <a:pPr lvl="0">
              <a:buSzPts val="2800"/>
            </a:pPr>
            <a:r>
              <a:rPr lang="en-US" sz="2400" dirty="0">
                <a:solidFill>
                  <a:srgbClr val="FFFFFF"/>
                </a:solidFill>
                <a:latin typeface="Times New Roman" panose="02020603050405020304" pitchFamily="18" charset="0"/>
                <a:ea typeface="Roboto"/>
                <a:cs typeface="Times New Roman" panose="02020603050405020304" pitchFamily="18" charset="0"/>
                <a:sym typeface="Roboto"/>
              </a:rPr>
              <a:t>Extended</a:t>
            </a:r>
            <a:r>
              <a:rPr lang="en-US" sz="2400" b="1" dirty="0">
                <a:solidFill>
                  <a:srgbClr val="FFFFFF"/>
                </a:solidFill>
                <a:latin typeface="Times New Roman" panose="02020603050405020304" pitchFamily="18" charset="0"/>
                <a:ea typeface="Roboto"/>
                <a:cs typeface="Times New Roman" panose="02020603050405020304" pitchFamily="18" charset="0"/>
                <a:sym typeface="Roboto"/>
              </a:rPr>
              <a:t> </a:t>
            </a:r>
            <a:r>
              <a:rPr lang="en-US" sz="2400" dirty="0">
                <a:solidFill>
                  <a:srgbClr val="FFFFFF"/>
                </a:solidFill>
                <a:latin typeface="Times New Roman" panose="02020603050405020304" pitchFamily="18" charset="0"/>
                <a:ea typeface="Roboto"/>
                <a:cs typeface="Times New Roman" panose="02020603050405020304" pitchFamily="18" charset="0"/>
                <a:sym typeface="Roboto"/>
              </a:rPr>
              <a:t>Data Dictionary (EDD)</a:t>
            </a:r>
          </a:p>
        </p:txBody>
      </p:sp>
      <p:sp>
        <p:nvSpPr>
          <p:cNvPr id="6" name="Rectangle 5">
            <a:extLst>
              <a:ext uri="{FF2B5EF4-FFF2-40B4-BE49-F238E27FC236}">
                <a16:creationId xmlns:a16="http://schemas.microsoft.com/office/drawing/2014/main" id="{262B6F1D-F737-4B1F-92E5-9E45FECB5C94}"/>
              </a:ext>
            </a:extLst>
          </p:cNvPr>
          <p:cNvSpPr/>
          <p:nvPr/>
        </p:nvSpPr>
        <p:spPr>
          <a:xfrm>
            <a:off x="99183" y="3782990"/>
            <a:ext cx="8960997" cy="1322410"/>
          </a:xfrm>
          <a:prstGeom prst="rect">
            <a:avLst/>
          </a:prstGeom>
          <a:noFill/>
          <a:ln w="3175">
            <a:solidFill>
              <a:schemeClr val="bg1">
                <a:lumMod val="9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Findings from EDD </a:t>
            </a:r>
            <a:r>
              <a:rPr lang="en-US"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a:t>
            </a:r>
          </a:p>
          <a:p>
            <a:pPr marL="171450" indent="-171450">
              <a:buFont typeface="Wingdings" panose="05000000000000000000" pitchFamily="2" charset="2"/>
              <a:buChar char="Ø"/>
            </a:pPr>
            <a:r>
              <a:rPr lang="en-IN" dirty="0">
                <a:solidFill>
                  <a:schemeClr val="bg1"/>
                </a:solidFill>
                <a:latin typeface="Times New Roman" panose="02020603050405020304" pitchFamily="18" charset="0"/>
                <a:cs typeface="Times New Roman" panose="02020603050405020304" pitchFamily="18" charset="0"/>
              </a:rPr>
              <a:t> </a:t>
            </a:r>
            <a:r>
              <a:rPr lang="en-IN" sz="1200" dirty="0">
                <a:solidFill>
                  <a:schemeClr val="bg1"/>
                </a:solidFill>
                <a:latin typeface="Times New Roman" panose="02020603050405020304" pitchFamily="18" charset="0"/>
                <a:cs typeface="Times New Roman" panose="02020603050405020304" pitchFamily="18" charset="0"/>
              </a:rPr>
              <a:t>Average Income of our  given supermarket data is  $ </a:t>
            </a:r>
            <a:r>
              <a:rPr lang="en-GB" sz="1200" dirty="0">
                <a:solidFill>
                  <a:schemeClr val="bg1"/>
                </a:solidFill>
                <a:latin typeface="Times New Roman" panose="02020603050405020304" pitchFamily="18" charset="0"/>
                <a:cs typeface="Times New Roman" panose="02020603050405020304" pitchFamily="18" charset="0"/>
              </a:rPr>
              <a:t>52247.25.</a:t>
            </a:r>
          </a:p>
          <a:p>
            <a:pPr marL="171450" indent="-1714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 The Percentage of our complain data is very less.</a:t>
            </a:r>
          </a:p>
          <a:p>
            <a:pPr marL="171450" indent="-1714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 The Average sale of wine is very high when compared to other products.</a:t>
            </a:r>
          </a:p>
          <a:p>
            <a:pPr marL="171450" indent="-1714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 The Average of store purchases is more when compared to other types of purchases.</a:t>
            </a:r>
          </a:p>
          <a:p>
            <a:endParaRPr lang="en-IN" sz="1200"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endParaRPr lang="en-IN" sz="1400" dirty="0">
              <a:solidFill>
                <a:schemeClr val="bg1"/>
              </a:solidFill>
              <a:cs typeface="Aharoni" panose="02010803020104030203" pitchFamily="2" charset="-79"/>
            </a:endParaRPr>
          </a:p>
          <a:p>
            <a:endParaRPr lang="en-IN" sz="1400" dirty="0">
              <a:solidFill>
                <a:schemeClr val="bg1"/>
              </a:solidFill>
              <a:cs typeface="Aharoni" panose="02010803020104030203" pitchFamily="2" charset="-79"/>
            </a:endParaRPr>
          </a:p>
          <a:p>
            <a:endParaRPr lang="en-IN" dirty="0">
              <a:solidFill>
                <a:schemeClr val="bg1"/>
              </a:solidFill>
              <a:cs typeface="Aharoni" panose="02010803020104030203" pitchFamily="2" charset="-79"/>
            </a:endParaRPr>
          </a:p>
          <a:p>
            <a:endParaRPr lang="en-IN" sz="1400" dirty="0">
              <a:solidFill>
                <a:schemeClr val="bg1"/>
              </a:solidFill>
              <a:cs typeface="Aharoni" panose="02010803020104030203" pitchFamily="2" charset="-79"/>
            </a:endParaRPr>
          </a:p>
          <a:p>
            <a:endParaRPr lang="en-US" dirty="0">
              <a:solidFill>
                <a:schemeClr val="bg1"/>
              </a:solidFill>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823B16BB-D308-43C1-9C8E-7AE871B0AE05}"/>
              </a:ext>
            </a:extLst>
          </p:cNvPr>
          <p:cNvPicPr>
            <a:picLocks noChangeAspect="1"/>
          </p:cNvPicPr>
          <p:nvPr/>
        </p:nvPicPr>
        <p:blipFill>
          <a:blip r:embed="rId4"/>
          <a:stretch>
            <a:fillRect/>
          </a:stretch>
        </p:blipFill>
        <p:spPr>
          <a:xfrm>
            <a:off x="7681" y="355124"/>
            <a:ext cx="9144000" cy="3389766"/>
          </a:xfrm>
          <a:prstGeom prst="rect">
            <a:avLst/>
          </a:prstGeom>
        </p:spPr>
      </p:pic>
    </p:spTree>
    <p:extLst>
      <p:ext uri="{BB962C8B-B14F-4D97-AF65-F5344CB8AC3E}">
        <p14:creationId xmlns:p14="http://schemas.microsoft.com/office/powerpoint/2010/main" val="1066450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0D715BE7-B0F5-41FB-8B9B-CD5C69B5EE4E}"/>
              </a:ext>
            </a:extLst>
          </p:cNvPr>
          <p:cNvPicPr preferRelativeResize="0"/>
          <p:nvPr/>
        </p:nvPicPr>
        <p:blipFill rotWithShape="1">
          <a:blip r:embed="rId2">
            <a:alphaModFix/>
          </a:blip>
          <a:srcRect/>
          <a:stretch/>
        </p:blipFill>
        <p:spPr>
          <a:xfrm>
            <a:off x="2" y="350"/>
            <a:ext cx="9143998" cy="5143499"/>
          </a:xfrm>
          <a:prstGeom prst="rect">
            <a:avLst/>
          </a:prstGeom>
          <a:noFill/>
          <a:ln>
            <a:noFill/>
          </a:ln>
        </p:spPr>
      </p:pic>
      <p:pic>
        <p:nvPicPr>
          <p:cNvPr id="6" name="Picture 5">
            <a:extLst>
              <a:ext uri="{FF2B5EF4-FFF2-40B4-BE49-F238E27FC236}">
                <a16:creationId xmlns:a16="http://schemas.microsoft.com/office/drawing/2014/main" id="{B7E00904-202E-4384-8183-9E1D91074C96}"/>
              </a:ext>
            </a:extLst>
          </p:cNvPr>
          <p:cNvPicPr>
            <a:picLocks noChangeAspect="1"/>
          </p:cNvPicPr>
          <p:nvPr/>
        </p:nvPicPr>
        <p:blipFill>
          <a:blip r:embed="rId3"/>
          <a:stretch>
            <a:fillRect/>
          </a:stretch>
        </p:blipFill>
        <p:spPr>
          <a:xfrm>
            <a:off x="140493" y="521833"/>
            <a:ext cx="2858453" cy="1895475"/>
          </a:xfrm>
          <a:prstGeom prst="rect">
            <a:avLst/>
          </a:prstGeom>
        </p:spPr>
      </p:pic>
      <p:pic>
        <p:nvPicPr>
          <p:cNvPr id="8" name="Picture 7">
            <a:extLst>
              <a:ext uri="{FF2B5EF4-FFF2-40B4-BE49-F238E27FC236}">
                <a16:creationId xmlns:a16="http://schemas.microsoft.com/office/drawing/2014/main" id="{624F61D2-539E-46F4-90CF-3B0F901CE58B}"/>
              </a:ext>
            </a:extLst>
          </p:cNvPr>
          <p:cNvPicPr>
            <a:picLocks noChangeAspect="1"/>
          </p:cNvPicPr>
          <p:nvPr/>
        </p:nvPicPr>
        <p:blipFill>
          <a:blip r:embed="rId4"/>
          <a:stretch>
            <a:fillRect/>
          </a:stretch>
        </p:blipFill>
        <p:spPr>
          <a:xfrm>
            <a:off x="3106816" y="507026"/>
            <a:ext cx="2858452" cy="1924050"/>
          </a:xfrm>
          <a:prstGeom prst="rect">
            <a:avLst/>
          </a:prstGeom>
        </p:spPr>
      </p:pic>
      <p:sp>
        <p:nvSpPr>
          <p:cNvPr id="13" name="TextBox 12">
            <a:extLst>
              <a:ext uri="{FF2B5EF4-FFF2-40B4-BE49-F238E27FC236}">
                <a16:creationId xmlns:a16="http://schemas.microsoft.com/office/drawing/2014/main" id="{693B1EAE-652D-431E-8AF2-40F3A9BA25D9}"/>
              </a:ext>
            </a:extLst>
          </p:cNvPr>
          <p:cNvSpPr txBox="1"/>
          <p:nvPr/>
        </p:nvSpPr>
        <p:spPr>
          <a:xfrm>
            <a:off x="160020" y="2802923"/>
            <a:ext cx="2522220" cy="338554"/>
          </a:xfrm>
          <a:prstGeom prst="rect">
            <a:avLst/>
          </a:prstGeom>
          <a:noFill/>
        </p:spPr>
        <p:txBody>
          <a:bodyPr wrap="square" rtlCol="0">
            <a:spAutoFit/>
          </a:bodyPr>
          <a:lstStyle/>
          <a:p>
            <a:r>
              <a:rPr lang="en-GB" sz="1600" dirty="0">
                <a:solidFill>
                  <a:schemeClr val="bg1"/>
                </a:solidFill>
                <a:latin typeface="Times New Roman" panose="02020603050405020304" pitchFamily="18" charset="0"/>
                <a:cs typeface="Times New Roman" panose="02020603050405020304" pitchFamily="18" charset="0"/>
              </a:rPr>
              <a:t>Key Insights :</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D2A791F-998E-4E4A-B4A6-4528336A59C6}"/>
              </a:ext>
            </a:extLst>
          </p:cNvPr>
          <p:cNvSpPr txBox="1"/>
          <p:nvPr/>
        </p:nvSpPr>
        <p:spPr>
          <a:xfrm>
            <a:off x="123586" y="11481"/>
            <a:ext cx="8824912" cy="369332"/>
          </a:xfrm>
          <a:prstGeom prst="rect">
            <a:avLst/>
          </a:prstGeom>
          <a:noFill/>
        </p:spPr>
        <p:txBody>
          <a:bodyPr wrap="square" rtlCol="0">
            <a:spAutoFit/>
          </a:bodyPr>
          <a:lstStyle/>
          <a:p>
            <a:r>
              <a:rPr lang="en-GB" sz="1800" dirty="0">
                <a:solidFill>
                  <a:schemeClr val="bg1"/>
                </a:solidFill>
                <a:latin typeface="Times New Roman" panose="02020603050405020304" pitchFamily="18" charset="0"/>
                <a:cs typeface="Times New Roman" panose="02020603050405020304" pitchFamily="18" charset="0"/>
              </a:rPr>
              <a:t>Analysing the different variables and understanding the key areas to be focused :</a:t>
            </a:r>
            <a:endParaRPr lang="en-IN" sz="1800"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AE6625A-1976-4FAB-B2E9-18B143AAA387}"/>
              </a:ext>
            </a:extLst>
          </p:cNvPr>
          <p:cNvSpPr txBox="1"/>
          <p:nvPr/>
        </p:nvSpPr>
        <p:spPr>
          <a:xfrm>
            <a:off x="140493" y="3141477"/>
            <a:ext cx="8351520" cy="830997"/>
          </a:xfrm>
          <a:prstGeom prst="rect">
            <a:avLst/>
          </a:prstGeom>
          <a:noFill/>
        </p:spPr>
        <p:txBody>
          <a:bodyPr wrap="square" rtlCol="0">
            <a:spAutoFit/>
          </a:bodyPr>
          <a:lstStyle/>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Wines has the most number of products sales followed by meat.</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Sweets and fruits have the least number of product sales.</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Compared to all the campaigns held by the firm the latest campaign produced better results.</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The customers mostly preferred store purchases than others. </a:t>
            </a:r>
            <a:endParaRPr lang="en-IN" sz="1200" dirty="0">
              <a:solidFill>
                <a:schemeClr val="bg1"/>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043772B0-49C9-4DAF-8EAA-D46AC2549CDD}"/>
              </a:ext>
            </a:extLst>
          </p:cNvPr>
          <p:cNvPicPr>
            <a:picLocks noChangeAspect="1"/>
          </p:cNvPicPr>
          <p:nvPr/>
        </p:nvPicPr>
        <p:blipFill>
          <a:blip r:embed="rId5"/>
          <a:stretch>
            <a:fillRect/>
          </a:stretch>
        </p:blipFill>
        <p:spPr>
          <a:xfrm>
            <a:off x="6073139" y="507026"/>
            <a:ext cx="2998946" cy="1952625"/>
          </a:xfrm>
          <a:prstGeom prst="rect">
            <a:avLst/>
          </a:prstGeom>
        </p:spPr>
      </p:pic>
    </p:spTree>
    <p:extLst>
      <p:ext uri="{BB962C8B-B14F-4D97-AF65-F5344CB8AC3E}">
        <p14:creationId xmlns:p14="http://schemas.microsoft.com/office/powerpoint/2010/main" val="316747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BC7C8561-9B7E-456D-AE70-7B2C2D588DA6}"/>
              </a:ext>
            </a:extLst>
          </p:cNvPr>
          <p:cNvPicPr preferRelativeResize="0"/>
          <p:nvPr/>
        </p:nvPicPr>
        <p:blipFill rotWithShape="1">
          <a:blip r:embed="rId2">
            <a:alphaModFix/>
          </a:blip>
          <a:srcRect/>
          <a:stretch/>
        </p:blipFill>
        <p:spPr>
          <a:xfrm>
            <a:off x="2" y="0"/>
            <a:ext cx="9143998" cy="5471160"/>
          </a:xfrm>
          <a:prstGeom prst="rect">
            <a:avLst/>
          </a:prstGeom>
          <a:noFill/>
          <a:ln>
            <a:noFill/>
          </a:ln>
        </p:spPr>
      </p:pic>
      <p:pic>
        <p:nvPicPr>
          <p:cNvPr id="10" name="Picture 9">
            <a:extLst>
              <a:ext uri="{FF2B5EF4-FFF2-40B4-BE49-F238E27FC236}">
                <a16:creationId xmlns:a16="http://schemas.microsoft.com/office/drawing/2014/main" id="{73418A4E-AC5C-448C-A0CA-FCDFFE5AB64E}"/>
              </a:ext>
            </a:extLst>
          </p:cNvPr>
          <p:cNvPicPr>
            <a:picLocks noChangeAspect="1"/>
          </p:cNvPicPr>
          <p:nvPr/>
        </p:nvPicPr>
        <p:blipFill>
          <a:blip r:embed="rId3"/>
          <a:stretch>
            <a:fillRect/>
          </a:stretch>
        </p:blipFill>
        <p:spPr>
          <a:xfrm>
            <a:off x="65736" y="467799"/>
            <a:ext cx="3147062" cy="1756410"/>
          </a:xfrm>
          <a:prstGeom prst="rect">
            <a:avLst/>
          </a:prstGeom>
        </p:spPr>
      </p:pic>
      <p:pic>
        <p:nvPicPr>
          <p:cNvPr id="12" name="Picture 11">
            <a:extLst>
              <a:ext uri="{FF2B5EF4-FFF2-40B4-BE49-F238E27FC236}">
                <a16:creationId xmlns:a16="http://schemas.microsoft.com/office/drawing/2014/main" id="{0FBDAE01-093B-412C-8CCC-6145210EB59F}"/>
              </a:ext>
            </a:extLst>
          </p:cNvPr>
          <p:cNvPicPr>
            <a:picLocks noChangeAspect="1"/>
          </p:cNvPicPr>
          <p:nvPr/>
        </p:nvPicPr>
        <p:blipFill>
          <a:blip r:embed="rId4"/>
          <a:stretch>
            <a:fillRect/>
          </a:stretch>
        </p:blipFill>
        <p:spPr>
          <a:xfrm>
            <a:off x="3383280" y="467799"/>
            <a:ext cx="2613660" cy="1756410"/>
          </a:xfrm>
          <a:prstGeom prst="rect">
            <a:avLst/>
          </a:prstGeom>
        </p:spPr>
      </p:pic>
      <p:pic>
        <p:nvPicPr>
          <p:cNvPr id="17" name="Picture 16">
            <a:extLst>
              <a:ext uri="{FF2B5EF4-FFF2-40B4-BE49-F238E27FC236}">
                <a16:creationId xmlns:a16="http://schemas.microsoft.com/office/drawing/2014/main" id="{A990C786-1EE1-40BA-A26F-17D927FBF3BF}"/>
              </a:ext>
            </a:extLst>
          </p:cNvPr>
          <p:cNvPicPr>
            <a:picLocks noChangeAspect="1"/>
          </p:cNvPicPr>
          <p:nvPr/>
        </p:nvPicPr>
        <p:blipFill>
          <a:blip r:embed="rId5"/>
          <a:stretch>
            <a:fillRect/>
          </a:stretch>
        </p:blipFill>
        <p:spPr>
          <a:xfrm>
            <a:off x="6116926" y="467799"/>
            <a:ext cx="2961337" cy="1756410"/>
          </a:xfrm>
          <a:prstGeom prst="rect">
            <a:avLst/>
          </a:prstGeom>
        </p:spPr>
      </p:pic>
      <p:sp>
        <p:nvSpPr>
          <p:cNvPr id="18" name="TextBox 17">
            <a:extLst>
              <a:ext uri="{FF2B5EF4-FFF2-40B4-BE49-F238E27FC236}">
                <a16:creationId xmlns:a16="http://schemas.microsoft.com/office/drawing/2014/main" id="{0A127E1D-2598-48DB-8B12-69E58855F88D}"/>
              </a:ext>
            </a:extLst>
          </p:cNvPr>
          <p:cNvSpPr txBox="1"/>
          <p:nvPr/>
        </p:nvSpPr>
        <p:spPr>
          <a:xfrm>
            <a:off x="124302" y="3224931"/>
            <a:ext cx="7709540" cy="1015663"/>
          </a:xfrm>
          <a:prstGeom prst="rect">
            <a:avLst/>
          </a:prstGeom>
          <a:noFill/>
        </p:spPr>
        <p:txBody>
          <a:bodyPr wrap="square" rtlCol="0">
            <a:spAutoFit/>
          </a:bodyPr>
          <a:lstStyle/>
          <a:p>
            <a:pPr marL="171450" indent="-1714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Recency variable says the recency of buying the </a:t>
            </a:r>
            <a:r>
              <a:rPr lang="en-GB" sz="1200" dirty="0" err="1">
                <a:solidFill>
                  <a:schemeClr val="bg1"/>
                </a:solidFill>
                <a:latin typeface="Times New Roman" panose="02020603050405020304" pitchFamily="18" charset="0"/>
                <a:cs typeface="Times New Roman" panose="02020603050405020304" pitchFamily="18" charset="0"/>
              </a:rPr>
              <a:t>products.From</a:t>
            </a:r>
            <a:r>
              <a:rPr lang="en-GB" sz="1200" dirty="0">
                <a:solidFill>
                  <a:schemeClr val="bg1"/>
                </a:solidFill>
                <a:latin typeface="Times New Roman" panose="02020603050405020304" pitchFamily="18" charset="0"/>
                <a:cs typeface="Times New Roman" panose="02020603050405020304" pitchFamily="18" charset="0"/>
              </a:rPr>
              <a:t> this graph, we can say the recency of buying the product is more for every 20days.</a:t>
            </a:r>
          </a:p>
          <a:p>
            <a:pPr marL="171450" indent="-1714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We can observe that the complaints raised by the customers is  very low (0.94%).Hence we can     assume that the quality of the product provided by the super market is excellent.</a:t>
            </a:r>
          </a:p>
          <a:p>
            <a:pPr marL="171450" indent="-1714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In the SPAIN we have highest number of sales when compared to MEXICO.</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163C3A2-0CED-4657-A1F9-E27A2D2DEB88}"/>
              </a:ext>
            </a:extLst>
          </p:cNvPr>
          <p:cNvSpPr txBox="1"/>
          <p:nvPr/>
        </p:nvSpPr>
        <p:spPr>
          <a:xfrm>
            <a:off x="274320" y="2993423"/>
            <a:ext cx="2522220" cy="307777"/>
          </a:xfrm>
          <a:prstGeom prst="rect">
            <a:avLst/>
          </a:prstGeom>
          <a:noFill/>
        </p:spPr>
        <p:txBody>
          <a:bodyPr wrap="square" rtlCol="0">
            <a:spAutoFit/>
          </a:bodyPr>
          <a:lstStyle/>
          <a:p>
            <a:r>
              <a:rPr lang="en-GB" dirty="0">
                <a:solidFill>
                  <a:schemeClr val="bg1"/>
                </a:solidFill>
                <a:latin typeface="Times New Roman" panose="02020603050405020304" pitchFamily="18" charset="0"/>
                <a:cs typeface="Times New Roman" panose="02020603050405020304" pitchFamily="18" charset="0"/>
              </a:rPr>
              <a:t>Key Insights: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81E5394-04DC-47BA-870A-89631B34DBE5}"/>
              </a:ext>
            </a:extLst>
          </p:cNvPr>
          <p:cNvSpPr txBox="1"/>
          <p:nvPr/>
        </p:nvSpPr>
        <p:spPr>
          <a:xfrm>
            <a:off x="274320" y="2254031"/>
            <a:ext cx="2880360" cy="307777"/>
          </a:xfrm>
          <a:prstGeom prst="rect">
            <a:avLst/>
          </a:prstGeom>
          <a:noFill/>
        </p:spPr>
        <p:txBody>
          <a:bodyPr wrap="square" rtlCol="0">
            <a:spAutoFit/>
          </a:bodyPr>
          <a:lstStyle/>
          <a:p>
            <a:r>
              <a:rPr lang="en-GB" dirty="0">
                <a:solidFill>
                  <a:schemeClr val="bg1"/>
                </a:solidFill>
                <a:latin typeface="Times New Roman" panose="02020603050405020304" pitchFamily="18" charset="0"/>
                <a:cs typeface="Times New Roman" panose="02020603050405020304" pitchFamily="18" charset="0"/>
              </a:rPr>
              <a:t>Recency univariant analysis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6CFC9E61-7262-4A83-8328-37CEF3A1265C}"/>
              </a:ext>
            </a:extLst>
          </p:cNvPr>
          <p:cNvSpPr txBox="1"/>
          <p:nvPr/>
        </p:nvSpPr>
        <p:spPr>
          <a:xfrm>
            <a:off x="474298" y="22721"/>
            <a:ext cx="8824912" cy="369332"/>
          </a:xfrm>
          <a:prstGeom prst="rect">
            <a:avLst/>
          </a:prstGeom>
          <a:noFill/>
        </p:spPr>
        <p:txBody>
          <a:bodyPr wrap="square" rtlCol="0">
            <a:spAutoFit/>
          </a:bodyPr>
          <a:lstStyle/>
          <a:p>
            <a:r>
              <a:rPr lang="en-GB" sz="1800" dirty="0">
                <a:solidFill>
                  <a:schemeClr val="bg1"/>
                </a:solidFill>
                <a:latin typeface="Times New Roman" panose="02020603050405020304" pitchFamily="18" charset="0"/>
                <a:cs typeface="Times New Roman" panose="02020603050405020304" pitchFamily="18" charset="0"/>
              </a:rPr>
              <a:t>Analysing the different variables and understanding the key areas to be focused </a:t>
            </a:r>
            <a:endParaRPr lang="en-IN"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111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4CAC0C1A-F061-4E25-BE02-8C23FE77ADB1}"/>
              </a:ext>
            </a:extLst>
          </p:cNvPr>
          <p:cNvPicPr preferRelativeResize="0"/>
          <p:nvPr/>
        </p:nvPicPr>
        <p:blipFill rotWithShape="1">
          <a:blip r:embed="rId2">
            <a:alphaModFix/>
          </a:blip>
          <a:srcRect/>
          <a:stretch/>
        </p:blipFill>
        <p:spPr>
          <a:xfrm>
            <a:off x="2" y="0"/>
            <a:ext cx="9143998" cy="5143499"/>
          </a:xfrm>
          <a:prstGeom prst="rect">
            <a:avLst/>
          </a:prstGeom>
          <a:noFill/>
          <a:ln>
            <a:noFill/>
          </a:ln>
        </p:spPr>
      </p:pic>
      <p:sp>
        <p:nvSpPr>
          <p:cNvPr id="9" name="TextBox 8">
            <a:extLst>
              <a:ext uri="{FF2B5EF4-FFF2-40B4-BE49-F238E27FC236}">
                <a16:creationId xmlns:a16="http://schemas.microsoft.com/office/drawing/2014/main" id="{3FB34A2D-7F48-4ACD-A6D4-F002F15FA46F}"/>
              </a:ext>
            </a:extLst>
          </p:cNvPr>
          <p:cNvSpPr txBox="1"/>
          <p:nvPr/>
        </p:nvSpPr>
        <p:spPr>
          <a:xfrm>
            <a:off x="2819399" y="127557"/>
            <a:ext cx="3505200" cy="369332"/>
          </a:xfrm>
          <a:prstGeom prst="rect">
            <a:avLst/>
          </a:prstGeom>
          <a:noFill/>
        </p:spPr>
        <p:txBody>
          <a:bodyPr wrap="square" rtlCol="0">
            <a:spAutoFit/>
          </a:bodyPr>
          <a:lstStyle/>
          <a:p>
            <a:pPr algn="ctr"/>
            <a:r>
              <a:rPr lang="en-GB" sz="1800" dirty="0">
                <a:solidFill>
                  <a:schemeClr val="bg1"/>
                </a:solidFill>
                <a:latin typeface="Times New Roman" panose="02020603050405020304" pitchFamily="18" charset="0"/>
                <a:cs typeface="Times New Roman" panose="02020603050405020304" pitchFamily="18" charset="0"/>
              </a:rPr>
              <a:t>OUTLIER CORRECTION </a:t>
            </a:r>
            <a:endParaRPr lang="en-IN" sz="1800" dirty="0">
              <a:solidFill>
                <a:schemeClr val="bg1"/>
              </a:solidFill>
              <a:latin typeface="Times New Roman" panose="02020603050405020304" pitchFamily="18"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3A91E6D6-393A-497D-9F16-12B09B14EE77}"/>
              </a:ext>
            </a:extLst>
          </p:cNvPr>
          <p:cNvGraphicFramePr>
            <a:graphicFrameLocks noGrp="1"/>
          </p:cNvGraphicFramePr>
          <p:nvPr>
            <p:extLst>
              <p:ext uri="{D42A27DB-BD31-4B8C-83A1-F6EECF244321}">
                <p14:modId xmlns:p14="http://schemas.microsoft.com/office/powerpoint/2010/main" val="1292997997"/>
              </p:ext>
            </p:extLst>
          </p:nvPr>
        </p:nvGraphicFramePr>
        <p:xfrm>
          <a:off x="232409" y="624446"/>
          <a:ext cx="8679181" cy="4258045"/>
        </p:xfrm>
        <a:graphic>
          <a:graphicData uri="http://schemas.openxmlformats.org/drawingml/2006/table">
            <a:tbl>
              <a:tblPr firstRow="1" bandRow="1">
                <a:tableStyleId>{7C32AA2C-D27D-4419-AF1A-19E52163CEF9}</a:tableStyleId>
              </a:tblPr>
              <a:tblGrid>
                <a:gridCol w="1239883">
                  <a:extLst>
                    <a:ext uri="{9D8B030D-6E8A-4147-A177-3AD203B41FA5}">
                      <a16:colId xmlns:a16="http://schemas.microsoft.com/office/drawing/2014/main" val="3842285520"/>
                    </a:ext>
                  </a:extLst>
                </a:gridCol>
                <a:gridCol w="1239883">
                  <a:extLst>
                    <a:ext uri="{9D8B030D-6E8A-4147-A177-3AD203B41FA5}">
                      <a16:colId xmlns:a16="http://schemas.microsoft.com/office/drawing/2014/main" val="1277211292"/>
                    </a:ext>
                  </a:extLst>
                </a:gridCol>
                <a:gridCol w="1239883">
                  <a:extLst>
                    <a:ext uri="{9D8B030D-6E8A-4147-A177-3AD203B41FA5}">
                      <a16:colId xmlns:a16="http://schemas.microsoft.com/office/drawing/2014/main" val="3550513904"/>
                    </a:ext>
                  </a:extLst>
                </a:gridCol>
                <a:gridCol w="1239883">
                  <a:extLst>
                    <a:ext uri="{9D8B030D-6E8A-4147-A177-3AD203B41FA5}">
                      <a16:colId xmlns:a16="http://schemas.microsoft.com/office/drawing/2014/main" val="511988299"/>
                    </a:ext>
                  </a:extLst>
                </a:gridCol>
                <a:gridCol w="1239883">
                  <a:extLst>
                    <a:ext uri="{9D8B030D-6E8A-4147-A177-3AD203B41FA5}">
                      <a16:colId xmlns:a16="http://schemas.microsoft.com/office/drawing/2014/main" val="3029894744"/>
                    </a:ext>
                  </a:extLst>
                </a:gridCol>
                <a:gridCol w="1239883">
                  <a:extLst>
                    <a:ext uri="{9D8B030D-6E8A-4147-A177-3AD203B41FA5}">
                      <a16:colId xmlns:a16="http://schemas.microsoft.com/office/drawing/2014/main" val="3561969575"/>
                    </a:ext>
                  </a:extLst>
                </a:gridCol>
                <a:gridCol w="1239883">
                  <a:extLst>
                    <a:ext uri="{9D8B030D-6E8A-4147-A177-3AD203B41FA5}">
                      <a16:colId xmlns:a16="http://schemas.microsoft.com/office/drawing/2014/main" val="3763678762"/>
                    </a:ext>
                  </a:extLst>
                </a:gridCol>
              </a:tblGrid>
              <a:tr h="744849">
                <a:tc>
                  <a:txBody>
                    <a:bodyPr/>
                    <a:lstStyle/>
                    <a:p>
                      <a:endParaRPr lang="en-GB" sz="1600" dirty="0">
                        <a:solidFill>
                          <a:schemeClr val="bg1"/>
                        </a:solidFill>
                        <a:latin typeface="Times New Roman" panose="02020603050405020304" pitchFamily="18" charset="0"/>
                        <a:cs typeface="Times New Roman" panose="02020603050405020304" pitchFamily="18" charset="0"/>
                      </a:endParaRPr>
                    </a:p>
                    <a:p>
                      <a:r>
                        <a:rPr lang="en-GB" sz="1600" dirty="0">
                          <a:solidFill>
                            <a:schemeClr val="bg1"/>
                          </a:solidFill>
                          <a:latin typeface="Times New Roman" panose="02020603050405020304" pitchFamily="18" charset="0"/>
                          <a:cs typeface="Times New Roman" panose="02020603050405020304" pitchFamily="18" charset="0"/>
                        </a:rPr>
                        <a:t>  Products</a:t>
                      </a:r>
                      <a:endParaRPr lang="en-IN"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endParaRPr lang="en-GB" sz="1600" dirty="0">
                        <a:latin typeface="Times New Roman" panose="02020603050405020304" pitchFamily="18" charset="0"/>
                        <a:cs typeface="Times New Roman" panose="02020603050405020304" pitchFamily="18" charset="0"/>
                      </a:endParaRPr>
                    </a:p>
                    <a:p>
                      <a:pPr algn="ctr"/>
                      <a:r>
                        <a:rPr lang="en-GB" sz="1600" dirty="0">
                          <a:solidFill>
                            <a:schemeClr val="bg1"/>
                          </a:solidFill>
                          <a:latin typeface="Times New Roman" panose="02020603050405020304" pitchFamily="18" charset="0"/>
                          <a:cs typeface="Times New Roman" panose="02020603050405020304" pitchFamily="18" charset="0"/>
                        </a:rPr>
                        <a:t>Fruits</a:t>
                      </a:r>
                      <a:endParaRPr lang="en-IN" sz="1600" dirty="0">
                        <a:solidFill>
                          <a:schemeClr val="bg1"/>
                        </a:solidFill>
                        <a:latin typeface="Times New Roman" panose="02020603050405020304" pitchFamily="18" charset="0"/>
                        <a:cs typeface="Times New Roman" panose="02020603050405020304" pitchFamily="18" charset="0"/>
                      </a:endParaRPr>
                    </a:p>
                  </a:txBody>
                  <a:tcPr/>
                </a:tc>
                <a:tc>
                  <a:txBody>
                    <a:bodyPr/>
                    <a:lstStyle/>
                    <a:p>
                      <a:endParaRPr lang="en-GB" sz="1600" dirty="0">
                        <a:latin typeface="Times New Roman" panose="02020603050405020304" pitchFamily="18" charset="0"/>
                        <a:cs typeface="Times New Roman" panose="02020603050405020304" pitchFamily="18" charset="0"/>
                      </a:endParaRPr>
                    </a:p>
                    <a:p>
                      <a:pPr algn="ctr"/>
                      <a:r>
                        <a:rPr lang="en-IN" sz="1600" dirty="0">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Sweet</a:t>
                      </a:r>
                    </a:p>
                  </a:txBody>
                  <a:tcPr/>
                </a:tc>
                <a:tc>
                  <a:txBody>
                    <a:bodyPr/>
                    <a:lstStyle/>
                    <a:p>
                      <a:endParaRPr lang="en-GB" sz="1600" dirty="0">
                        <a:latin typeface="Times New Roman" panose="02020603050405020304" pitchFamily="18" charset="0"/>
                        <a:cs typeface="Times New Roman" panose="02020603050405020304" pitchFamily="18" charset="0"/>
                      </a:endParaRPr>
                    </a:p>
                    <a:p>
                      <a:pPr algn="ctr"/>
                      <a:r>
                        <a:rPr lang="en-IN" sz="1600" dirty="0">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Wine</a:t>
                      </a:r>
                    </a:p>
                  </a:txBody>
                  <a:tcPr/>
                </a:tc>
                <a:tc>
                  <a:txBody>
                    <a:bodyPr/>
                    <a:lstStyle/>
                    <a:p>
                      <a:endParaRPr lang="en-GB" sz="1600" dirty="0">
                        <a:latin typeface="Times New Roman" panose="02020603050405020304" pitchFamily="18" charset="0"/>
                        <a:cs typeface="Times New Roman" panose="02020603050405020304" pitchFamily="18" charset="0"/>
                      </a:endParaRPr>
                    </a:p>
                    <a:p>
                      <a:pPr algn="ctr"/>
                      <a:r>
                        <a:rPr lang="en-IN" sz="1600" dirty="0">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Meat</a:t>
                      </a:r>
                    </a:p>
                  </a:txBody>
                  <a:tcPr/>
                </a:tc>
                <a:tc>
                  <a:txBody>
                    <a:bodyPr/>
                    <a:lstStyle/>
                    <a:p>
                      <a:endParaRPr lang="en-GB" sz="1600" dirty="0">
                        <a:latin typeface="Times New Roman" panose="02020603050405020304" pitchFamily="18" charset="0"/>
                        <a:cs typeface="Times New Roman" panose="02020603050405020304" pitchFamily="18" charset="0"/>
                      </a:endParaRPr>
                    </a:p>
                    <a:p>
                      <a:pPr algn="ctr"/>
                      <a:r>
                        <a:rPr lang="en-IN" sz="1600" dirty="0">
                          <a:solidFill>
                            <a:schemeClr val="bg1"/>
                          </a:solidFill>
                          <a:latin typeface="Times New Roman" panose="02020603050405020304" pitchFamily="18" charset="0"/>
                          <a:cs typeface="Times New Roman" panose="02020603050405020304" pitchFamily="18" charset="0"/>
                        </a:rPr>
                        <a:t>Fish</a:t>
                      </a:r>
                    </a:p>
                  </a:txBody>
                  <a:tcPr/>
                </a:tc>
                <a:tc>
                  <a:txBody>
                    <a:bodyPr/>
                    <a:lstStyle/>
                    <a:p>
                      <a:endParaRPr lang="en-GB" sz="1600" dirty="0">
                        <a:latin typeface="Times New Roman" panose="02020603050405020304" pitchFamily="18" charset="0"/>
                        <a:cs typeface="Times New Roman" panose="02020603050405020304" pitchFamily="18" charset="0"/>
                      </a:endParaRPr>
                    </a:p>
                    <a:p>
                      <a:pPr algn="ctr"/>
                      <a:r>
                        <a:rPr lang="en-IN" sz="1600" dirty="0">
                          <a:solidFill>
                            <a:schemeClr val="bg1"/>
                          </a:solidFill>
                          <a:latin typeface="Times New Roman" panose="02020603050405020304" pitchFamily="18" charset="0"/>
                          <a:cs typeface="Times New Roman" panose="02020603050405020304" pitchFamily="18" charset="0"/>
                        </a:rPr>
                        <a:t>Gold</a:t>
                      </a:r>
                    </a:p>
                  </a:txBody>
                  <a:tcPr/>
                </a:tc>
                <a:extLst>
                  <a:ext uri="{0D108BD9-81ED-4DB2-BD59-A6C34878D82A}">
                    <a16:rowId xmlns:a16="http://schemas.microsoft.com/office/drawing/2014/main" val="2224350575"/>
                  </a:ext>
                </a:extLst>
              </a:tr>
              <a:tr h="1756598">
                <a:tc>
                  <a:txBody>
                    <a:bodyPr/>
                    <a:lstStyle/>
                    <a:p>
                      <a:endParaRPr lang="en-GB" sz="1200" dirty="0"/>
                    </a:p>
                    <a:p>
                      <a:endParaRPr lang="en-IN" sz="1200" dirty="0"/>
                    </a:p>
                    <a:p>
                      <a:endParaRPr lang="en-IN" sz="1200" dirty="0"/>
                    </a:p>
                    <a:p>
                      <a:r>
                        <a:rPr lang="en-IN" sz="1200" dirty="0"/>
                        <a:t>  </a:t>
                      </a:r>
                      <a:r>
                        <a:rPr lang="en-IN" sz="1200" dirty="0">
                          <a:solidFill>
                            <a:schemeClr val="bg1"/>
                          </a:solidFill>
                          <a:latin typeface="Times New Roman" panose="02020603050405020304" pitchFamily="18" charset="0"/>
                          <a:cs typeface="Times New Roman" panose="02020603050405020304" pitchFamily="18" charset="0"/>
                        </a:rPr>
                        <a:t>Maximum</a:t>
                      </a:r>
                    </a:p>
                  </a:txBody>
                  <a:tcPr/>
                </a:tc>
                <a:tc>
                  <a:txBody>
                    <a:bodyPr/>
                    <a:lstStyle/>
                    <a:p>
                      <a:endParaRPr lang="en-GB" sz="1200" dirty="0"/>
                    </a:p>
                    <a:p>
                      <a:endParaRPr lang="en-IN" sz="1200" dirty="0"/>
                    </a:p>
                    <a:p>
                      <a:endParaRPr lang="en-IN" sz="1200" dirty="0"/>
                    </a:p>
                    <a:p>
                      <a:pPr algn="ctr"/>
                      <a:r>
                        <a:rPr lang="en-IN" sz="1200" dirty="0">
                          <a:solidFill>
                            <a:schemeClr val="bg1"/>
                          </a:solidFill>
                          <a:latin typeface="Times New Roman" panose="02020603050405020304" pitchFamily="18" charset="0"/>
                          <a:cs typeface="Times New Roman" panose="02020603050405020304" pitchFamily="18" charset="0"/>
                        </a:rPr>
                        <a:t>199</a:t>
                      </a:r>
                    </a:p>
                  </a:txBody>
                  <a:tcPr/>
                </a:tc>
                <a:tc>
                  <a:txBody>
                    <a:bodyPr/>
                    <a:lstStyle/>
                    <a:p>
                      <a:endParaRPr lang="en-GB" sz="1200" dirty="0"/>
                    </a:p>
                    <a:p>
                      <a:endParaRPr lang="en-IN" sz="1200" dirty="0"/>
                    </a:p>
                    <a:p>
                      <a:endParaRPr lang="en-IN" sz="1200" dirty="0"/>
                    </a:p>
                    <a:p>
                      <a:pPr algn="ctr"/>
                      <a:r>
                        <a:rPr lang="en-IN" sz="1200" dirty="0">
                          <a:solidFill>
                            <a:schemeClr val="bg1"/>
                          </a:solidFill>
                          <a:latin typeface="Times New Roman" panose="02020603050405020304" pitchFamily="18" charset="0"/>
                          <a:cs typeface="Times New Roman" panose="02020603050405020304" pitchFamily="18" charset="0"/>
                        </a:rPr>
                        <a:t>263</a:t>
                      </a:r>
                    </a:p>
                  </a:txBody>
                  <a:tcPr/>
                </a:tc>
                <a:tc>
                  <a:txBody>
                    <a:bodyPr/>
                    <a:lstStyle/>
                    <a:p>
                      <a:endParaRPr lang="en-GB" sz="1200" dirty="0"/>
                    </a:p>
                    <a:p>
                      <a:endParaRPr lang="en-IN" sz="1200" dirty="0"/>
                    </a:p>
                    <a:p>
                      <a:endParaRPr lang="en-IN" sz="1200" dirty="0"/>
                    </a:p>
                    <a:p>
                      <a:pPr algn="ctr"/>
                      <a:r>
                        <a:rPr lang="en-IN" sz="1200" dirty="0">
                          <a:solidFill>
                            <a:schemeClr val="bg1"/>
                          </a:solidFill>
                          <a:latin typeface="Times New Roman" panose="02020603050405020304" pitchFamily="18" charset="0"/>
                          <a:cs typeface="Times New Roman" panose="02020603050405020304" pitchFamily="18" charset="0"/>
                        </a:rPr>
                        <a:t> 1494</a:t>
                      </a:r>
                    </a:p>
                  </a:txBody>
                  <a:tcPr/>
                </a:tc>
                <a:tc>
                  <a:txBody>
                    <a:bodyPr/>
                    <a:lstStyle/>
                    <a:p>
                      <a:endParaRPr lang="en-GB" sz="1200" dirty="0"/>
                    </a:p>
                    <a:p>
                      <a:endParaRPr lang="en-IN" sz="1200" dirty="0"/>
                    </a:p>
                    <a:p>
                      <a:endParaRPr lang="en-IN" sz="1200" dirty="0"/>
                    </a:p>
                    <a:p>
                      <a:pPr algn="ctr"/>
                      <a:r>
                        <a:rPr lang="en-IN" sz="1200" dirty="0">
                          <a:solidFill>
                            <a:schemeClr val="bg1"/>
                          </a:solidFill>
                          <a:latin typeface="Times New Roman" panose="02020603050405020304" pitchFamily="18" charset="0"/>
                          <a:cs typeface="Times New Roman" panose="02020603050405020304" pitchFamily="18" charset="0"/>
                        </a:rPr>
                        <a:t>1725</a:t>
                      </a:r>
                    </a:p>
                  </a:txBody>
                  <a:tcPr/>
                </a:tc>
                <a:tc>
                  <a:txBody>
                    <a:bodyPr/>
                    <a:lstStyle/>
                    <a:p>
                      <a:endParaRPr lang="en-GB" sz="1200" dirty="0"/>
                    </a:p>
                    <a:p>
                      <a:endParaRPr lang="en-IN" sz="1200" dirty="0"/>
                    </a:p>
                    <a:p>
                      <a:endParaRPr lang="en-IN" sz="1200" dirty="0"/>
                    </a:p>
                    <a:p>
                      <a:pPr algn="ctr"/>
                      <a:r>
                        <a:rPr lang="en-IN" sz="1200" dirty="0">
                          <a:solidFill>
                            <a:schemeClr val="bg1"/>
                          </a:solidFill>
                        </a:rPr>
                        <a:t>259</a:t>
                      </a:r>
                    </a:p>
                  </a:txBody>
                  <a:tcPr/>
                </a:tc>
                <a:tc>
                  <a:txBody>
                    <a:bodyPr/>
                    <a:lstStyle/>
                    <a:p>
                      <a:endParaRPr lang="en-GB" sz="1200" dirty="0"/>
                    </a:p>
                    <a:p>
                      <a:endParaRPr lang="en-IN" sz="1200" dirty="0"/>
                    </a:p>
                    <a:p>
                      <a:endParaRPr lang="en-IN" sz="1200" dirty="0"/>
                    </a:p>
                    <a:p>
                      <a:pPr algn="ctr"/>
                      <a:r>
                        <a:rPr lang="en-IN" sz="1200" dirty="0">
                          <a:solidFill>
                            <a:schemeClr val="bg1"/>
                          </a:solidFill>
                        </a:rPr>
                        <a:t>362</a:t>
                      </a:r>
                    </a:p>
                  </a:txBody>
                  <a:tcPr/>
                </a:tc>
                <a:extLst>
                  <a:ext uri="{0D108BD9-81ED-4DB2-BD59-A6C34878D82A}">
                    <a16:rowId xmlns:a16="http://schemas.microsoft.com/office/drawing/2014/main" val="2385718233"/>
                  </a:ext>
                </a:extLst>
              </a:tr>
              <a:tr h="1756598">
                <a:tc>
                  <a:txBody>
                    <a:bodyPr/>
                    <a:lstStyle/>
                    <a:p>
                      <a:endParaRPr lang="en-GB" sz="1200" dirty="0"/>
                    </a:p>
                    <a:p>
                      <a:endParaRPr lang="en-IN" sz="1200" dirty="0"/>
                    </a:p>
                    <a:p>
                      <a:endParaRPr lang="en-IN" sz="1200" dirty="0"/>
                    </a:p>
                    <a:p>
                      <a:r>
                        <a:rPr lang="en-IN" sz="1200" dirty="0">
                          <a:solidFill>
                            <a:schemeClr val="bg1"/>
                          </a:solidFill>
                          <a:latin typeface="Times New Roman" panose="02020603050405020304" pitchFamily="18" charset="0"/>
                          <a:cs typeface="Times New Roman" panose="02020603050405020304" pitchFamily="18" charset="0"/>
                        </a:rPr>
                        <a:t> Corrected</a:t>
                      </a:r>
                    </a:p>
                  </a:txBody>
                  <a:tcPr/>
                </a:tc>
                <a:tc>
                  <a:txBody>
                    <a:bodyPr/>
                    <a:lstStyle/>
                    <a:p>
                      <a:endParaRPr lang="en-GB" sz="1200" dirty="0"/>
                    </a:p>
                    <a:p>
                      <a:endParaRPr lang="en-IN" sz="1200" dirty="0"/>
                    </a:p>
                    <a:p>
                      <a:endParaRPr lang="en-IN" sz="1200" dirty="0"/>
                    </a:p>
                    <a:p>
                      <a:pPr algn="ctr"/>
                      <a:r>
                        <a:rPr lang="en-IN" sz="1200" dirty="0">
                          <a:solidFill>
                            <a:schemeClr val="bg1"/>
                          </a:solidFill>
                          <a:latin typeface="Times New Roman" panose="02020603050405020304" pitchFamily="18" charset="0"/>
                          <a:cs typeface="Times New Roman" panose="02020603050405020304" pitchFamily="18" charset="0"/>
                        </a:rPr>
                        <a:t>81 (Capped to 90</a:t>
                      </a:r>
                      <a:r>
                        <a:rPr lang="en-IN" sz="1200" baseline="30000" dirty="0">
                          <a:solidFill>
                            <a:schemeClr val="bg1"/>
                          </a:solidFill>
                          <a:latin typeface="Times New Roman" panose="02020603050405020304" pitchFamily="18" charset="0"/>
                          <a:cs typeface="Times New Roman" panose="02020603050405020304" pitchFamily="18" charset="0"/>
                        </a:rPr>
                        <a:t>th</a:t>
                      </a:r>
                      <a:r>
                        <a:rPr lang="en-IN" sz="1200" dirty="0">
                          <a:solidFill>
                            <a:schemeClr val="bg1"/>
                          </a:solidFill>
                          <a:latin typeface="Times New Roman" panose="02020603050405020304" pitchFamily="18" charset="0"/>
                          <a:cs typeface="Times New Roman" panose="02020603050405020304" pitchFamily="18" charset="0"/>
                        </a:rPr>
                        <a:t> Percentile)</a:t>
                      </a:r>
                    </a:p>
                  </a:txBody>
                  <a:tcPr/>
                </a:tc>
                <a:tc>
                  <a:txBody>
                    <a:bodyPr/>
                    <a:lstStyle/>
                    <a:p>
                      <a:endParaRPr lang="en-GB" sz="1200" dirty="0"/>
                    </a:p>
                    <a:p>
                      <a:endParaRPr lang="en-IN" sz="1200" dirty="0"/>
                    </a:p>
                    <a:p>
                      <a:endParaRPr lang="en-IN" sz="1200" dirty="0"/>
                    </a:p>
                    <a:p>
                      <a:pPr algn="ctr"/>
                      <a:r>
                        <a:rPr lang="en-IN" sz="1200" dirty="0">
                          <a:solidFill>
                            <a:schemeClr val="bg1"/>
                          </a:solidFill>
                          <a:latin typeface="Times New Roman" panose="02020603050405020304" pitchFamily="18" charset="0"/>
                          <a:cs typeface="Times New Roman" panose="02020603050405020304" pitchFamily="18" charset="0"/>
                        </a:rPr>
                        <a:t>82 (Capped to 90</a:t>
                      </a:r>
                      <a:r>
                        <a:rPr lang="en-IN" sz="1200" baseline="30000" dirty="0">
                          <a:solidFill>
                            <a:schemeClr val="bg1"/>
                          </a:solidFill>
                          <a:latin typeface="Times New Roman" panose="02020603050405020304" pitchFamily="18" charset="0"/>
                          <a:cs typeface="Times New Roman" panose="02020603050405020304" pitchFamily="18" charset="0"/>
                        </a:rPr>
                        <a:t>th</a:t>
                      </a:r>
                      <a:r>
                        <a:rPr lang="en-IN" sz="1200" dirty="0">
                          <a:solidFill>
                            <a:schemeClr val="bg1"/>
                          </a:solidFill>
                          <a:latin typeface="Times New Roman" panose="02020603050405020304" pitchFamily="18" charset="0"/>
                          <a:cs typeface="Times New Roman" panose="02020603050405020304" pitchFamily="18" charset="0"/>
                        </a:rPr>
                        <a:t> Percentile)</a:t>
                      </a:r>
                    </a:p>
                  </a:txBody>
                  <a:tcPr/>
                </a:tc>
                <a:tc>
                  <a:txBody>
                    <a:bodyPr/>
                    <a:lstStyle/>
                    <a:p>
                      <a:endParaRPr lang="en-GB" sz="1200" dirty="0"/>
                    </a:p>
                    <a:p>
                      <a:endParaRPr lang="en-IN" sz="1200" dirty="0"/>
                    </a:p>
                    <a:p>
                      <a:endParaRPr lang="en-IN" sz="1200" dirty="0"/>
                    </a:p>
                    <a:p>
                      <a:pPr algn="ctr"/>
                      <a:r>
                        <a:rPr lang="en-IN" sz="1200" dirty="0">
                          <a:solidFill>
                            <a:schemeClr val="bg1"/>
                          </a:solidFill>
                          <a:latin typeface="Times New Roman" panose="02020603050405020304" pitchFamily="18" charset="0"/>
                          <a:cs typeface="Times New Roman" panose="02020603050405020304" pitchFamily="18" charset="0"/>
                        </a:rPr>
                        <a:t>1200 (Capped to 96</a:t>
                      </a:r>
                      <a:r>
                        <a:rPr lang="en-IN" sz="1200" baseline="30000" dirty="0">
                          <a:solidFill>
                            <a:schemeClr val="bg1"/>
                          </a:solidFill>
                          <a:latin typeface="Times New Roman" panose="02020603050405020304" pitchFamily="18" charset="0"/>
                          <a:cs typeface="Times New Roman" panose="02020603050405020304" pitchFamily="18" charset="0"/>
                        </a:rPr>
                        <a:t>th</a:t>
                      </a:r>
                      <a:r>
                        <a:rPr lang="en-IN" sz="1200" dirty="0">
                          <a:solidFill>
                            <a:schemeClr val="bg1"/>
                          </a:solidFill>
                          <a:latin typeface="Times New Roman" panose="02020603050405020304" pitchFamily="18" charset="0"/>
                          <a:cs typeface="Times New Roman" panose="02020603050405020304" pitchFamily="18" charset="0"/>
                        </a:rPr>
                        <a:t> Percentile) </a:t>
                      </a:r>
                    </a:p>
                  </a:txBody>
                  <a:tcPr/>
                </a:tc>
                <a:tc>
                  <a:txBody>
                    <a:bodyPr/>
                    <a:lstStyle/>
                    <a:p>
                      <a:endParaRPr lang="en-GB" sz="1200" dirty="0"/>
                    </a:p>
                    <a:p>
                      <a:endParaRPr lang="en-IN" sz="1200" dirty="0"/>
                    </a:p>
                    <a:p>
                      <a:endParaRPr lang="en-IN" sz="1200" dirty="0"/>
                    </a:p>
                    <a:p>
                      <a:pPr algn="ctr"/>
                      <a:r>
                        <a:rPr lang="en-IN" sz="1200" dirty="0">
                          <a:solidFill>
                            <a:schemeClr val="bg1"/>
                          </a:solidFill>
                          <a:latin typeface="Times New Roman" panose="02020603050405020304" pitchFamily="18" charset="0"/>
                          <a:cs typeface="Times New Roman" panose="02020603050405020304" pitchFamily="18" charset="0"/>
                        </a:rPr>
                        <a:t>550 (Capped to 94</a:t>
                      </a:r>
                      <a:r>
                        <a:rPr lang="en-IN" sz="1200" baseline="30000" dirty="0">
                          <a:solidFill>
                            <a:schemeClr val="bg1"/>
                          </a:solidFill>
                          <a:latin typeface="Times New Roman" panose="02020603050405020304" pitchFamily="18" charset="0"/>
                          <a:cs typeface="Times New Roman" panose="02020603050405020304" pitchFamily="18" charset="0"/>
                        </a:rPr>
                        <a:t>th</a:t>
                      </a:r>
                      <a:r>
                        <a:rPr lang="en-IN" sz="1200" dirty="0">
                          <a:solidFill>
                            <a:schemeClr val="bg1"/>
                          </a:solidFill>
                          <a:latin typeface="Times New Roman" panose="02020603050405020304" pitchFamily="18" charset="0"/>
                          <a:cs typeface="Times New Roman" panose="02020603050405020304" pitchFamily="18" charset="0"/>
                        </a:rPr>
                        <a:t> Percentile)</a:t>
                      </a:r>
                    </a:p>
                  </a:txBody>
                  <a:tcPr/>
                </a:tc>
                <a:tc>
                  <a:txBody>
                    <a:bodyPr/>
                    <a:lstStyle/>
                    <a:p>
                      <a:endParaRPr lang="en-GB" sz="1200" dirty="0"/>
                    </a:p>
                    <a:p>
                      <a:endParaRPr lang="en-IN" sz="1200" dirty="0"/>
                    </a:p>
                    <a:p>
                      <a:endParaRPr lang="en-IN" sz="1200" dirty="0"/>
                    </a:p>
                    <a:p>
                      <a:pPr algn="ctr"/>
                      <a:r>
                        <a:rPr lang="en-IN" sz="1200" dirty="0">
                          <a:solidFill>
                            <a:schemeClr val="bg1"/>
                          </a:solidFill>
                          <a:latin typeface="Times New Roman" panose="02020603050405020304" pitchFamily="18" charset="0"/>
                          <a:cs typeface="Times New Roman" panose="02020603050405020304" pitchFamily="18" charset="0"/>
                        </a:rPr>
                        <a:t>130 (Capped to 90</a:t>
                      </a:r>
                      <a:r>
                        <a:rPr lang="en-IN" sz="1200" baseline="30000" dirty="0">
                          <a:solidFill>
                            <a:schemeClr val="bg1"/>
                          </a:solidFill>
                          <a:latin typeface="Times New Roman" panose="02020603050405020304" pitchFamily="18" charset="0"/>
                          <a:cs typeface="Times New Roman" panose="02020603050405020304" pitchFamily="18" charset="0"/>
                        </a:rPr>
                        <a:t>th</a:t>
                      </a:r>
                      <a:r>
                        <a:rPr lang="en-IN" sz="1200" dirty="0">
                          <a:solidFill>
                            <a:schemeClr val="bg1"/>
                          </a:solidFill>
                          <a:latin typeface="Times New Roman" panose="02020603050405020304" pitchFamily="18" charset="0"/>
                          <a:cs typeface="Times New Roman" panose="02020603050405020304" pitchFamily="18" charset="0"/>
                        </a:rPr>
                        <a:t> Percentile)</a:t>
                      </a:r>
                      <a:endParaRPr lang="en-IN" sz="1200" baseline="30000" dirty="0">
                        <a:solidFill>
                          <a:schemeClr val="bg1"/>
                        </a:solidFill>
                        <a:latin typeface="Times New Roman" panose="02020603050405020304" pitchFamily="18" charset="0"/>
                        <a:cs typeface="Times New Roman" panose="02020603050405020304" pitchFamily="18" charset="0"/>
                      </a:endParaRPr>
                    </a:p>
                    <a:p>
                      <a:pPr algn="ctr"/>
                      <a:r>
                        <a:rPr lang="en-IN" sz="1200" dirty="0">
                          <a:solidFill>
                            <a:schemeClr val="bg1"/>
                          </a:solidFill>
                          <a:latin typeface="Times New Roman" panose="02020603050405020304" pitchFamily="18" charset="0"/>
                          <a:cs typeface="Times New Roman" panose="02020603050405020304" pitchFamily="18" charset="0"/>
                        </a:rPr>
                        <a:t> </a:t>
                      </a:r>
                    </a:p>
                  </a:txBody>
                  <a:tcPr/>
                </a:tc>
                <a:tc>
                  <a:txBody>
                    <a:bodyPr/>
                    <a:lstStyle/>
                    <a:p>
                      <a:endParaRPr lang="en-GB" sz="1200" dirty="0"/>
                    </a:p>
                    <a:p>
                      <a:endParaRPr lang="en-IN" sz="1200" dirty="0"/>
                    </a:p>
                    <a:p>
                      <a:endParaRPr lang="en-IN" sz="1200" dirty="0"/>
                    </a:p>
                    <a:p>
                      <a:pPr algn="ctr"/>
                      <a:r>
                        <a:rPr lang="en-IN" sz="1200" dirty="0">
                          <a:solidFill>
                            <a:schemeClr val="bg1"/>
                          </a:solidFill>
                        </a:rPr>
                        <a:t>125 (Capped to 90</a:t>
                      </a:r>
                      <a:r>
                        <a:rPr lang="en-IN" sz="1200" baseline="30000" dirty="0">
                          <a:solidFill>
                            <a:schemeClr val="bg1"/>
                          </a:solidFill>
                        </a:rPr>
                        <a:t>th</a:t>
                      </a:r>
                      <a:r>
                        <a:rPr lang="en-IN" sz="1200" dirty="0">
                          <a:solidFill>
                            <a:schemeClr val="bg1"/>
                          </a:solidFill>
                        </a:rPr>
                        <a:t> Percentile)</a:t>
                      </a:r>
                    </a:p>
                  </a:txBody>
                  <a:tcPr/>
                </a:tc>
                <a:extLst>
                  <a:ext uri="{0D108BD9-81ED-4DB2-BD59-A6C34878D82A}">
                    <a16:rowId xmlns:a16="http://schemas.microsoft.com/office/drawing/2014/main" val="1746456641"/>
                  </a:ext>
                </a:extLst>
              </a:tr>
            </a:tbl>
          </a:graphicData>
        </a:graphic>
      </p:graphicFrame>
    </p:spTree>
    <p:extLst>
      <p:ext uri="{BB962C8B-B14F-4D97-AF65-F5344CB8AC3E}">
        <p14:creationId xmlns:p14="http://schemas.microsoft.com/office/powerpoint/2010/main" val="3707990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1"/>
          <p:cNvPicPr preferRelativeResize="0"/>
          <p:nvPr/>
        </p:nvPicPr>
        <p:blipFill rotWithShape="1">
          <a:blip r:embed="rId3">
            <a:alphaModFix/>
          </a:blip>
          <a:srcRect/>
          <a:stretch/>
        </p:blipFill>
        <p:spPr>
          <a:xfrm>
            <a:off x="2" y="1"/>
            <a:ext cx="9143998" cy="5143499"/>
          </a:xfrm>
          <a:prstGeom prst="rect">
            <a:avLst/>
          </a:prstGeom>
          <a:noFill/>
          <a:ln>
            <a:noFill/>
          </a:ln>
        </p:spPr>
      </p:pic>
      <p:sp>
        <p:nvSpPr>
          <p:cNvPr id="115" name="Google Shape;115;p41"/>
          <p:cNvSpPr txBox="1"/>
          <p:nvPr/>
        </p:nvSpPr>
        <p:spPr>
          <a:xfrm>
            <a:off x="1974067" y="-46433"/>
            <a:ext cx="8187600" cy="461635"/>
          </a:xfrm>
          <a:prstGeom prst="rect">
            <a:avLst/>
          </a:prstGeom>
          <a:noFill/>
          <a:ln>
            <a:noFill/>
          </a:ln>
        </p:spPr>
        <p:txBody>
          <a:bodyPr spcFirstLastPara="1" wrap="square" lIns="91425" tIns="91425" rIns="91425" bIns="91425" anchor="t" anchorCtr="0">
            <a:spAutoFit/>
          </a:bodyPr>
          <a:lstStyle/>
          <a:p>
            <a:pPr lvl="0">
              <a:buSzPts val="2800"/>
            </a:pPr>
            <a:r>
              <a:rPr lang="en-US" sz="1800" dirty="0">
                <a:solidFill>
                  <a:srgbClr val="FFFFFF"/>
                </a:solidFill>
                <a:latin typeface="Times New Roman" panose="02020603050405020304" pitchFamily="18" charset="0"/>
                <a:ea typeface="Roboto"/>
                <a:cs typeface="Times New Roman" panose="02020603050405020304" pitchFamily="18" charset="0"/>
                <a:sym typeface="Roboto"/>
              </a:rPr>
              <a:t>Feature Engineering – New Variables Created</a:t>
            </a:r>
          </a:p>
        </p:txBody>
      </p:sp>
      <p:graphicFrame>
        <p:nvGraphicFramePr>
          <p:cNvPr id="5" name="Table 3">
            <a:extLst>
              <a:ext uri="{FF2B5EF4-FFF2-40B4-BE49-F238E27FC236}">
                <a16:creationId xmlns:a16="http://schemas.microsoft.com/office/drawing/2014/main" id="{1B440684-9F14-41EA-A6D8-86F9608FE0AD}"/>
              </a:ext>
            </a:extLst>
          </p:cNvPr>
          <p:cNvGraphicFramePr>
            <a:graphicFrameLocks noGrp="1"/>
          </p:cNvGraphicFramePr>
          <p:nvPr>
            <p:extLst>
              <p:ext uri="{D42A27DB-BD31-4B8C-83A1-F6EECF244321}">
                <p14:modId xmlns:p14="http://schemas.microsoft.com/office/powerpoint/2010/main" val="3374522588"/>
              </p:ext>
            </p:extLst>
          </p:nvPr>
        </p:nvGraphicFramePr>
        <p:xfrm>
          <a:off x="76199" y="340437"/>
          <a:ext cx="8991601" cy="4619218"/>
        </p:xfrm>
        <a:graphic>
          <a:graphicData uri="http://schemas.openxmlformats.org/drawingml/2006/table">
            <a:tbl>
              <a:tblPr firstRow="1" bandRow="1">
                <a:tableStyleId>{7C32AA2C-D27D-4419-AF1A-19E52163CEF9}</a:tableStyleId>
              </a:tblPr>
              <a:tblGrid>
                <a:gridCol w="838201">
                  <a:extLst>
                    <a:ext uri="{9D8B030D-6E8A-4147-A177-3AD203B41FA5}">
                      <a16:colId xmlns:a16="http://schemas.microsoft.com/office/drawing/2014/main" val="1224490473"/>
                    </a:ext>
                  </a:extLst>
                </a:gridCol>
                <a:gridCol w="1582732">
                  <a:extLst>
                    <a:ext uri="{9D8B030D-6E8A-4147-A177-3AD203B41FA5}">
                      <a16:colId xmlns:a16="http://schemas.microsoft.com/office/drawing/2014/main" val="559348765"/>
                    </a:ext>
                  </a:extLst>
                </a:gridCol>
                <a:gridCol w="1448869">
                  <a:extLst>
                    <a:ext uri="{9D8B030D-6E8A-4147-A177-3AD203B41FA5}">
                      <a16:colId xmlns:a16="http://schemas.microsoft.com/office/drawing/2014/main" val="935824227"/>
                    </a:ext>
                  </a:extLst>
                </a:gridCol>
                <a:gridCol w="5121799">
                  <a:extLst>
                    <a:ext uri="{9D8B030D-6E8A-4147-A177-3AD203B41FA5}">
                      <a16:colId xmlns:a16="http://schemas.microsoft.com/office/drawing/2014/main" val="577190524"/>
                    </a:ext>
                  </a:extLst>
                </a:gridCol>
              </a:tblGrid>
              <a:tr h="367509">
                <a:tc>
                  <a:txBody>
                    <a:bodyPr/>
                    <a:lstStyle/>
                    <a:p>
                      <a:r>
                        <a:rPr lang="en-US"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SL. No</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Variable Name</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Variable Type</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tc>
                  <a:txBody>
                    <a:bodyPr/>
                    <a:lstStyle/>
                    <a:p>
                      <a:r>
                        <a:rPr lang="en-US"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Description</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2751581605"/>
                  </a:ext>
                </a:extLst>
              </a:tr>
              <a:tr h="501938">
                <a:tc>
                  <a:txBody>
                    <a:bodyPr/>
                    <a:lstStyle/>
                    <a:p>
                      <a:r>
                        <a:rPr lang="en-US"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1</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Total Spends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Numeric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Represents the total spending per customer</a:t>
                      </a: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39100730"/>
                  </a:ext>
                </a:extLst>
              </a:tr>
              <a:tr h="70861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2</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Deals Purchases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Object</a:t>
                      </a:r>
                    </a:p>
                    <a:p>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Given a particular keyword like  'low', 'high’,  'medium' based on number of values.</a:t>
                      </a: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92193548"/>
                  </a:ext>
                </a:extLst>
              </a:tr>
              <a:tr h="70861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3</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Store Purchases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Object</a:t>
                      </a:r>
                    </a:p>
                    <a:p>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Given a particular keyword like  'low', 'high’,  'medium' based on number of values.</a:t>
                      </a: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64837184"/>
                  </a:ext>
                </a:extLst>
              </a:tr>
              <a:tr h="915299">
                <a:tc>
                  <a:txBody>
                    <a:bodyPr/>
                    <a:lstStyle/>
                    <a:p>
                      <a:r>
                        <a:rPr lang="en-US"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4</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Catalogue Purchases</a:t>
                      </a:r>
                    </a:p>
                    <a:p>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Object</a:t>
                      </a:r>
                    </a:p>
                    <a:p>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Given a particular keyword like  'low', 'high’,  'medium' based on number of values.</a:t>
                      </a: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16168721"/>
                  </a:ext>
                </a:extLst>
              </a:tr>
              <a:tr h="70861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5</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Web Purchases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Object</a:t>
                      </a:r>
                    </a:p>
                    <a:p>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Given a particular keyword like  'low', 'high’,  'medium' based on number of values.</a:t>
                      </a: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02937994"/>
                  </a:ext>
                </a:extLst>
              </a:tr>
              <a:tr h="70861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6</a:t>
                      </a:r>
                      <a:endParaRPr lang="en-IN" sz="14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Income</a:t>
                      </a: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p>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Float</a:t>
                      </a: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GB"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Converted into float from object by removing $ sign</a:t>
                      </a:r>
                      <a:endParaRPr lang="en-IN" sz="1200"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1056553"/>
                  </a:ext>
                </a:extLst>
              </a:tr>
            </a:tbl>
          </a:graphicData>
        </a:graphic>
      </p:graphicFrame>
    </p:spTree>
    <p:extLst>
      <p:ext uri="{BB962C8B-B14F-4D97-AF65-F5344CB8AC3E}">
        <p14:creationId xmlns:p14="http://schemas.microsoft.com/office/powerpoint/2010/main" val="352439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00BD7FFE-0A24-4BE6-B00C-8D1AB5E90759}"/>
              </a:ext>
            </a:extLst>
          </p:cNvPr>
          <p:cNvPicPr preferRelativeResize="0"/>
          <p:nvPr/>
        </p:nvPicPr>
        <p:blipFill rotWithShape="1">
          <a:blip r:embed="rId2">
            <a:alphaModFix/>
          </a:blip>
          <a:srcRect/>
          <a:stretch/>
        </p:blipFill>
        <p:spPr>
          <a:xfrm>
            <a:off x="2" y="1"/>
            <a:ext cx="9143998" cy="5143499"/>
          </a:xfrm>
          <a:prstGeom prst="rect">
            <a:avLst/>
          </a:prstGeom>
          <a:noFill/>
          <a:ln>
            <a:noFill/>
          </a:ln>
        </p:spPr>
      </p:pic>
      <p:sp>
        <p:nvSpPr>
          <p:cNvPr id="3" name="TextBox 2">
            <a:extLst>
              <a:ext uri="{FF2B5EF4-FFF2-40B4-BE49-F238E27FC236}">
                <a16:creationId xmlns:a16="http://schemas.microsoft.com/office/drawing/2014/main" id="{2C98D578-34E2-4CA5-B500-F29EB232DCFE}"/>
              </a:ext>
            </a:extLst>
          </p:cNvPr>
          <p:cNvSpPr txBox="1"/>
          <p:nvPr/>
        </p:nvSpPr>
        <p:spPr>
          <a:xfrm>
            <a:off x="47067" y="929663"/>
            <a:ext cx="9096933" cy="3816429"/>
          </a:xfrm>
          <a:prstGeom prst="rect">
            <a:avLst/>
          </a:prstGeom>
          <a:noFill/>
        </p:spPr>
        <p:txBody>
          <a:bodyPr wrap="square" rtlCol="0" anchor="b">
            <a:spAutoFit/>
          </a:bodyPr>
          <a:lstStyle/>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14% of the total customers have accepted campaign 1.</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3% of the total customers have accepted campaign 2.</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The percentage of total customers who have accepted both campaign 1 and 2 are very low.(only 13 of the total customers are in this niche) </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The average number of Web conversions is found out to be 3 per web visit.</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Half of the customers have a Web conversion rate of 4 per Web visits.</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The  customers who have visited the website less than 10 times in this 2 years has an average  total spend of 609 and 50% of the customers has a 400 total spend average.</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On the same lines the customers who have visited the website greater than 10 times in this year has an average total spend of 120 and 50% of the customers has a 52 total spend average.</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Similarly the customers who have made the purchases on the basis of discount more than 10 times in this span has a total spending average of 899 and 50% of these customers has spending of 770.</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The customers who have made in store  purchases less than 10 times in this span have an average total spending of 480 and 50% of them has a spending of 218. </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The customers who have made in store purchases greater than 10 times in this span an average total spending of 1120 and 50% of them has a spending of 1069.</a:t>
            </a:r>
            <a:endParaRPr lang="en-IN" sz="12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Customers who have the most total spending average hail from 'Mexico' and 50 percent of them has a total spending of 990</a:t>
            </a:r>
          </a:p>
          <a:p>
            <a:pPr marL="285750" indent="-2857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Customers who have the most total spending average are 'Absurd' and 50 percent of them has a total spending of 1027.5</a:t>
            </a:r>
          </a:p>
          <a:p>
            <a:pPr marL="285750" indent="-285750">
              <a:buFont typeface="Wingdings" panose="05000000000000000000" pitchFamily="2" charset="2"/>
              <a:buChar char="Ø"/>
            </a:pPr>
            <a:r>
              <a:rPr lang="en-IN" sz="1200" dirty="0">
                <a:solidFill>
                  <a:schemeClr val="bg1"/>
                </a:solidFill>
                <a:latin typeface="Times New Roman" panose="02020603050405020304" pitchFamily="18" charset="0"/>
                <a:cs typeface="Times New Roman" panose="02020603050405020304" pitchFamily="18" charset="0"/>
              </a:rPr>
              <a:t>Customers who have the most total spending average are having a 'Masters' degree and their median total spending is 387.5</a:t>
            </a:r>
          </a:p>
          <a:p>
            <a:pPr marL="285750" indent="-285750">
              <a:buFont typeface="Wingdings" panose="05000000000000000000" pitchFamily="2" charset="2"/>
              <a:buChar char="Ø"/>
            </a:pPr>
            <a:endParaRPr lang="en-GB" sz="12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FC8E261-750A-4211-84D9-856FFAAAFD1F}"/>
              </a:ext>
            </a:extLst>
          </p:cNvPr>
          <p:cNvSpPr txBox="1"/>
          <p:nvPr/>
        </p:nvSpPr>
        <p:spPr>
          <a:xfrm>
            <a:off x="302172" y="280166"/>
            <a:ext cx="6469380" cy="369332"/>
          </a:xfrm>
          <a:prstGeom prst="rect">
            <a:avLst/>
          </a:prstGeom>
          <a:noFill/>
        </p:spPr>
        <p:txBody>
          <a:bodyPr wrap="square" rtlCol="0">
            <a:spAutoFit/>
          </a:bodyPr>
          <a:lstStyle/>
          <a:p>
            <a:r>
              <a:rPr lang="en-GB" sz="1800" dirty="0">
                <a:solidFill>
                  <a:schemeClr val="bg1"/>
                </a:solidFill>
                <a:latin typeface="Times New Roman" panose="02020603050405020304" pitchFamily="18" charset="0"/>
                <a:cs typeface="Times New Roman" panose="02020603050405020304" pitchFamily="18" charset="0"/>
              </a:rPr>
              <a:t>Key takeaways from initial analysis :</a:t>
            </a:r>
          </a:p>
        </p:txBody>
      </p:sp>
    </p:spTree>
    <p:extLst>
      <p:ext uri="{BB962C8B-B14F-4D97-AF65-F5344CB8AC3E}">
        <p14:creationId xmlns:p14="http://schemas.microsoft.com/office/powerpoint/2010/main" val="3626012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4;p41">
            <a:extLst>
              <a:ext uri="{FF2B5EF4-FFF2-40B4-BE49-F238E27FC236}">
                <a16:creationId xmlns:a16="http://schemas.microsoft.com/office/drawing/2014/main" id="{C21141F8-5131-4318-B414-59C8EE51A317}"/>
              </a:ext>
            </a:extLst>
          </p:cNvPr>
          <p:cNvPicPr preferRelativeResize="0"/>
          <p:nvPr/>
        </p:nvPicPr>
        <p:blipFill rotWithShape="1">
          <a:blip r:embed="rId2">
            <a:alphaModFix/>
          </a:blip>
          <a:srcRect/>
          <a:stretch/>
        </p:blipFill>
        <p:spPr>
          <a:xfrm>
            <a:off x="2" y="0"/>
            <a:ext cx="9143998" cy="5166359"/>
          </a:xfrm>
          <a:prstGeom prst="rect">
            <a:avLst/>
          </a:prstGeom>
          <a:noFill/>
          <a:ln>
            <a:noFill/>
          </a:ln>
        </p:spPr>
      </p:pic>
      <p:pic>
        <p:nvPicPr>
          <p:cNvPr id="1026" name="Picture 2">
            <a:extLst>
              <a:ext uri="{FF2B5EF4-FFF2-40B4-BE49-F238E27FC236}">
                <a16:creationId xmlns:a16="http://schemas.microsoft.com/office/drawing/2014/main" id="{F5163A43-4209-4A08-8F12-B7D1F45B8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08" y="638877"/>
            <a:ext cx="372427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75A0AE6-7EF7-43D0-BEB9-9354FB57A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617" y="638878"/>
            <a:ext cx="3724275" cy="2524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58CD85-33ED-462D-AF59-FE6DFB0FE2E6}"/>
              </a:ext>
            </a:extLst>
          </p:cNvPr>
          <p:cNvSpPr txBox="1"/>
          <p:nvPr/>
        </p:nvSpPr>
        <p:spPr>
          <a:xfrm>
            <a:off x="161644" y="3434421"/>
            <a:ext cx="8901674" cy="1077218"/>
          </a:xfrm>
          <a:prstGeom prst="rect">
            <a:avLst/>
          </a:prstGeom>
          <a:noFill/>
        </p:spPr>
        <p:txBody>
          <a:bodyPr wrap="square" rtlCol="0">
            <a:spAutoFit/>
          </a:bodyPr>
          <a:lstStyle/>
          <a:p>
            <a:r>
              <a:rPr lang="en-GB" sz="1600" dirty="0">
                <a:solidFill>
                  <a:schemeClr val="bg1"/>
                </a:solidFill>
                <a:latin typeface="Times New Roman" panose="02020603050405020304" pitchFamily="18" charset="0"/>
                <a:cs typeface="Times New Roman" panose="02020603050405020304" pitchFamily="18" charset="0"/>
              </a:rPr>
              <a:t>Key insights :</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The customers who are not having kids and teens at home tend to spend more on different types of products.</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Customers who are more inclined to do more number of store purchases tend to spend more on products.</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Customers who are having their income in the range of 60,000 to 80,000 tend to spend most.</a:t>
            </a:r>
          </a:p>
          <a:p>
            <a:pPr marL="285750" indent="-285750">
              <a:buFont typeface="Wingdings" panose="05000000000000000000" pitchFamily="2" charset="2"/>
              <a:buChar char="Ø"/>
            </a:pPr>
            <a:r>
              <a:rPr lang="en-GB" sz="1200" dirty="0">
                <a:solidFill>
                  <a:schemeClr val="bg1"/>
                </a:solidFill>
                <a:latin typeface="Times New Roman" panose="02020603050405020304" pitchFamily="18" charset="0"/>
                <a:cs typeface="Times New Roman" panose="02020603050405020304" pitchFamily="18" charset="0"/>
              </a:rPr>
              <a:t>Customers who have accepted the campaign 5 spent most.</a:t>
            </a:r>
            <a:endParaRPr lang="en-IN"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1191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19323</TotalTime>
  <Words>1724</Words>
  <Application>Microsoft Office PowerPoint</Application>
  <PresentationFormat>On-screen Show (16:9)</PresentationFormat>
  <Paragraphs>356</Paragraphs>
  <Slides>15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Wingdings</vt:lpstr>
      <vt:lpstr>Calibri</vt:lpstr>
      <vt:lpstr>Arial</vt:lpstr>
      <vt:lpstr>Trebuchet MS</vt:lpstr>
      <vt:lpstr>Comic Sans MS</vt:lpstr>
      <vt:lpstr>Times New Roman</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Kochhar</dc:creator>
  <cp:lastModifiedBy>Ramesh Thanari</cp:lastModifiedBy>
  <cp:revision>2847</cp:revision>
  <dcterms:modified xsi:type="dcterms:W3CDTF">2022-03-11T18:15:54Z</dcterms:modified>
</cp:coreProperties>
</file>